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EB Garamond" pitchFamily="2"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swald" pitchFamily="2" charset="77"/>
      <p:regular r:id="rId35"/>
      <p:bold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072422-CA1B-4D41-BF36-4E78CBE02FA9}">
  <a:tblStyle styleId="{95072422-CA1B-4D41-BF36-4E78CBE02F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44" d="100"/>
          <a:sy n="144"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389b0fc3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389b0fc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389b0fc3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389b0fc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d86ff3bbe_0_1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d86ff3bbe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8d86ff3bbe_0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8d86ff3bbe_0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8d86ff3bbe_0_1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8d86ff3bbe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d86ff3bbe_0_1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d86ff3bbe_0_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d86ff3bbe_0_1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8d86ff3bbe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d38a8e604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d38a8e60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d38a8e604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d38a8e604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86ff3bbe_0_1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d86ff3bbe_0_1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8d86ff3bbe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d38a8e604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d38a8e604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d86ff3bbe_0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The data is in raw form (not scaled) and contains binary columns of data for qualitative independent variables such as wilderness areas and soil type.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8d86ff3bb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8d86ff3bb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38a8e604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38a8e604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38a8e604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d38a8e604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d86ff3bbe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d86ff3bbe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7529" y="1686425"/>
            <a:ext cx="4584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686814" y="3304725"/>
            <a:ext cx="40746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1"/>
          <p:cNvSpPr txBox="1">
            <a:spLocks noGrp="1"/>
          </p:cNvSpPr>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a:spLocks noGrp="1"/>
          </p:cNvSpPr>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5"/>
            <p:cNvGrpSpPr/>
            <p:nvPr/>
          </p:nvGrpSpPr>
          <p:grpSpPr>
            <a:xfrm rot="1398551" flipH="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15"/>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7" name="Google Shape;147;p16"/>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48" name="Google Shape;148;p16"/>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49" name="Google Shape;149;p16"/>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0" name="Google Shape;150;p16"/>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1" name="Google Shape;151;p16"/>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2" name="Google Shape;152;p16"/>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3" name="Google Shape;153;p16"/>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 name="Google Shape;154;p16"/>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17"/>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158" name="Google Shape;158;p17"/>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159" name="Google Shape;159;p17"/>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60" name="Google Shape;160;p17"/>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1" name="Google Shape;161;p17"/>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162" name="Google Shape;162;p17"/>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163" name="Google Shape;163;p17"/>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64" name="Google Shape;164;p17"/>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175"/>
        <p:cNvGrpSpPr/>
        <p:nvPr/>
      </p:nvGrpSpPr>
      <p:grpSpPr>
        <a:xfrm>
          <a:off x="0" y="0"/>
          <a:ext cx="0" cy="0"/>
          <a:chOff x="0" y="0"/>
          <a:chExt cx="0" cy="0"/>
        </a:xfrm>
      </p:grpSpPr>
      <p:grpSp>
        <p:nvGrpSpPr>
          <p:cNvPr id="176" name="Google Shape;176;p18"/>
          <p:cNvGrpSpPr/>
          <p:nvPr/>
        </p:nvGrpSpPr>
        <p:grpSpPr>
          <a:xfrm rot="199848" flipH="1">
            <a:off x="1146238" y="3853117"/>
            <a:ext cx="581719" cy="921601"/>
            <a:chOff x="-1904298" y="1056455"/>
            <a:chExt cx="581725" cy="921611"/>
          </a:xfrm>
        </p:grpSpPr>
        <p:sp>
          <p:nvSpPr>
            <p:cNvPr id="177" name="Google Shape;177;p1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8"/>
          <p:cNvGrpSpPr/>
          <p:nvPr/>
        </p:nvGrpSpPr>
        <p:grpSpPr>
          <a:xfrm rot="1263781" flipH="1">
            <a:off x="538221" y="4030012"/>
            <a:ext cx="890375" cy="822935"/>
            <a:chOff x="-1855532" y="1600966"/>
            <a:chExt cx="890361" cy="822923"/>
          </a:xfrm>
        </p:grpSpPr>
        <p:sp>
          <p:nvSpPr>
            <p:cNvPr id="183" name="Google Shape;183;p18"/>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18"/>
          <p:cNvSpPr txBox="1">
            <a:spLocks noGrp="1"/>
          </p:cNvSpPr>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1" name="Google Shape;191;p18"/>
          <p:cNvSpPr txBox="1">
            <a:spLocks noGrp="1"/>
          </p:cNvSpPr>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2" name="Google Shape;192;p18"/>
          <p:cNvSpPr txBox="1">
            <a:spLocks noGrp="1"/>
          </p:cNvSpPr>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3" name="Google Shape;193;p18"/>
          <p:cNvSpPr txBox="1">
            <a:spLocks noGrp="1"/>
          </p:cNvSpPr>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4" name="Google Shape;194;p18"/>
          <p:cNvSpPr txBox="1">
            <a:spLocks noGrp="1"/>
          </p:cNvSpPr>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5" name="Google Shape;195;p18"/>
          <p:cNvSpPr txBox="1">
            <a:spLocks noGrp="1"/>
          </p:cNvSpPr>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19"/>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99" name="Google Shape;199;p19"/>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0" name="Google Shape;200;p19"/>
          <p:cNvSpPr txBox="1">
            <a:spLocks noGrp="1"/>
          </p:cNvSpPr>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01" name="Google Shape;201;p19"/>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2" name="Google Shape;202;p19"/>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03" name="Google Shape;203;p19"/>
          <p:cNvSpPr txBox="1">
            <a:spLocks noGrp="1"/>
          </p:cNvSpPr>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0"/>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210" name="Google Shape;210;p20"/>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1" name="Google Shape;211;p20"/>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
        <p:nvSpPr>
          <p:cNvPr id="212" name="Google Shape;212;p20"/>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3" name="Google Shape;213;p20"/>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
        <p:nvSpPr>
          <p:cNvPr id="214" name="Google Shape;214;p20"/>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5" name="Google Shape;215;p20"/>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1" name="Google Shape;221;p21"/>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22" name="Google Shape;222;p21"/>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23" name="Google Shape;223;p21"/>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24" name="Google Shape;224;p21"/>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25" name="Google Shape;225;p21"/>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26" name="Google Shape;226;p21"/>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1"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3"/>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7" name="Google Shape;247;p23"/>
          <p:cNvSpPr txBox="1">
            <a:spLocks noGrp="1"/>
          </p:cNvSpPr>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248" name="Google Shape;248;p23"/>
          <p:cNvSpPr txBox="1">
            <a:spLocks noGrp="1"/>
          </p:cNvSpPr>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249" name="Google Shape;249;p23"/>
          <p:cNvSpPr txBox="1">
            <a:spLocks noGrp="1"/>
          </p:cNvSpPr>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250" name="Google Shape;250;p23"/>
          <p:cNvSpPr txBox="1">
            <a:spLocks noGrp="1"/>
          </p:cNvSpPr>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3" name="Google Shape;253;p2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4" name="Google Shape;254;p2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55" name="Google Shape;255;p2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6" name="Google Shape;256;p2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57" name="Google Shape;257;p2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8" name="Google Shape;258;p2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59" name="Google Shape;259;p2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0" name="Google Shape;260;p2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61" name="Google Shape;261;p2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2" name="Google Shape;262;p2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63" name="Google Shape;263;p2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4" name="Google Shape;264;p2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265" name="Google Shape;265;p2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310" name="Google Shape;310;p28"/>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
        <p:nvSpPr>
          <p:cNvPr id="311" name="Google Shape;311;p28"/>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a:endParaRPr/>
          </a:p>
        </p:txBody>
      </p:sp>
      <p:sp>
        <p:nvSpPr>
          <p:cNvPr id="312" name="Google Shape;312;p28"/>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and illustrations by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 name="Google Shape;19;p4"/>
          <p:cNvSpPr txBox="1">
            <a:spLocks noGrp="1"/>
          </p:cNvSpPr>
          <p:nvPr>
            <p:ph type="body" idx="1"/>
          </p:nvPr>
        </p:nvSpPr>
        <p:spPr>
          <a:xfrm>
            <a:off x="717525" y="127365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 name="Google Shape;53;p9"/>
          <p:cNvSpPr txBox="1">
            <a:spLocks noGrp="1"/>
          </p:cNvSpPr>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forest-cover-type-prediction/data"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hyperlink" Target="https://scikit-learn.org/stable/auto_examples/classification/plot_classifier_comparison.html" TargetMode="External"/><Relationship Id="rId4" Type="http://schemas.openxmlformats.org/officeDocument/2006/relationships/hyperlink" Target="https://github.com/yuxiaohuang/teaching/tree/master/gwu/machine_learning_I/spring_202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a:spLocks noGrp="1"/>
          </p:cNvSpPr>
          <p:nvPr>
            <p:ph type="ctrTitle"/>
          </p:nvPr>
        </p:nvSpPr>
        <p:spPr>
          <a:xfrm>
            <a:off x="810000" y="1682500"/>
            <a:ext cx="44874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Forest Cover Type Prediction</a:t>
            </a:r>
            <a:endParaRPr dirty="0"/>
          </a:p>
        </p:txBody>
      </p:sp>
      <p:sp>
        <p:nvSpPr>
          <p:cNvPr id="319" name="Google Shape;319;p30"/>
          <p:cNvSpPr txBox="1">
            <a:spLocks noGrp="1"/>
          </p:cNvSpPr>
          <p:nvPr>
            <p:ph type="subTitle" idx="1"/>
          </p:nvPr>
        </p:nvSpPr>
        <p:spPr>
          <a:xfrm>
            <a:off x="810000" y="3602725"/>
            <a:ext cx="80850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Group5: Rayna Liu, Yuan Meng, and </a:t>
            </a:r>
            <a:r>
              <a:rPr lang="en" dirty="0" err="1"/>
              <a:t>Zheyue</a:t>
            </a:r>
            <a:r>
              <a:rPr lang="en" dirty="0"/>
              <a:t> Wang</a:t>
            </a:r>
            <a:endParaRPr dirty="0"/>
          </a:p>
          <a:p>
            <a:pPr marL="0" lvl="0" indent="0" algn="l" rtl="0">
              <a:spcBef>
                <a:spcPts val="0"/>
              </a:spcBef>
              <a:spcAft>
                <a:spcPts val="0"/>
              </a:spcAft>
              <a:buNone/>
            </a:pPr>
            <a:endParaRPr dirty="0"/>
          </a:p>
        </p:txBody>
      </p:sp>
      <p:grpSp>
        <p:nvGrpSpPr>
          <p:cNvPr id="320" name="Google Shape;320;p30"/>
          <p:cNvGrpSpPr/>
          <p:nvPr/>
        </p:nvGrpSpPr>
        <p:grpSpPr>
          <a:xfrm>
            <a:off x="4911911" y="889203"/>
            <a:ext cx="3934193" cy="2721846"/>
            <a:chOff x="5280759" y="250992"/>
            <a:chExt cx="3748278" cy="2593222"/>
          </a:xfrm>
        </p:grpSpPr>
        <p:sp>
          <p:nvSpPr>
            <p:cNvPr id="321" name="Google Shape;321;p30"/>
            <p:cNvSpPr/>
            <p:nvPr/>
          </p:nvSpPr>
          <p:spPr>
            <a:xfrm>
              <a:off x="5280759" y="1698813"/>
              <a:ext cx="820608" cy="426057"/>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7715136" y="1667056"/>
              <a:ext cx="885115" cy="102720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715136" y="1678144"/>
              <a:ext cx="707023" cy="1016116"/>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8221264" y="778218"/>
              <a:ext cx="61662" cy="47834"/>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12919" y="778218"/>
              <a:ext cx="61651" cy="47834"/>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8326377" y="778218"/>
              <a:ext cx="61651" cy="47834"/>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5546035"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5443287" y="2181531"/>
              <a:ext cx="58419" cy="47834"/>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5645667"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5578043" y="1222454"/>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482522" y="1222454"/>
              <a:ext cx="61526" cy="47834"/>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8758029" y="2044537"/>
              <a:ext cx="61651" cy="47834"/>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8662509" y="2044537"/>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5924510" y="864251"/>
              <a:ext cx="524067" cy="989129"/>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5996244" y="888142"/>
              <a:ext cx="523941" cy="989150"/>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6063125" y="916802"/>
              <a:ext cx="524067" cy="989129"/>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6128877" y="941342"/>
              <a:ext cx="524077" cy="989244"/>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6200737" y="973224"/>
              <a:ext cx="524067" cy="989129"/>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267493" y="1008265"/>
              <a:ext cx="524067" cy="989202"/>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329385" y="1021915"/>
              <a:ext cx="558941" cy="1032841"/>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6405607" y="1021936"/>
              <a:ext cx="574505" cy="1061460"/>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969467" y="626904"/>
              <a:ext cx="1253254" cy="431161"/>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6063125" y="811721"/>
              <a:ext cx="1365459" cy="1608560"/>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300494" y="822558"/>
              <a:ext cx="1128090" cy="1597723"/>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5650897" y="1512499"/>
              <a:ext cx="1034682" cy="1200818"/>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5859124" y="1525459"/>
              <a:ext cx="826455" cy="1187859"/>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5609674" y="516069"/>
              <a:ext cx="2737131" cy="2251672"/>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369663" y="818322"/>
              <a:ext cx="377491" cy="475627"/>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548006" y="1200258"/>
              <a:ext cx="464100" cy="1599742"/>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459703" y="1174579"/>
              <a:ext cx="500260" cy="1601510"/>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376012" y="1104727"/>
              <a:ext cx="464027" cy="1599752"/>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6962790" y="250992"/>
              <a:ext cx="255820" cy="5564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226319" y="544092"/>
              <a:ext cx="174494" cy="393945"/>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102400" y="407097"/>
              <a:ext cx="11224" cy="672149"/>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334915" y="658409"/>
              <a:ext cx="10973" cy="369897"/>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6681458" y="2194973"/>
              <a:ext cx="377616" cy="475501"/>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842664" y="2171061"/>
              <a:ext cx="377616" cy="523324"/>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046229" y="977355"/>
              <a:ext cx="446119" cy="1643810"/>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6500960" y="2341967"/>
              <a:ext cx="1652942" cy="387543"/>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6928795" y="2145779"/>
              <a:ext cx="375242" cy="5867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6284553" y="2474568"/>
              <a:ext cx="375242" cy="58796"/>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8398488" y="2207022"/>
              <a:ext cx="630550" cy="480522"/>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6927299" y="1652695"/>
              <a:ext cx="411141" cy="313267"/>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6572580" y="1342106"/>
              <a:ext cx="551755" cy="384991"/>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7967327" y="787695"/>
              <a:ext cx="108857" cy="574432"/>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7531615" y="1390463"/>
              <a:ext cx="451422" cy="234440"/>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967327" y="873372"/>
              <a:ext cx="108857" cy="488754"/>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7531636" y="1437282"/>
              <a:ext cx="412783" cy="187621"/>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8031959" y="1364051"/>
              <a:ext cx="24926" cy="135424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969450" y="1334910"/>
              <a:ext cx="195780" cy="108355"/>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7919378" y="1334910"/>
              <a:ext cx="120939" cy="112466"/>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975674" y="1384971"/>
              <a:ext cx="189556" cy="27039"/>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8005317" y="1395316"/>
              <a:ext cx="440188" cy="254544"/>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8072439" y="1408140"/>
              <a:ext cx="373066" cy="241720"/>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8454648" y="1370745"/>
              <a:ext cx="78973" cy="416569"/>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8138609" y="1807911"/>
              <a:ext cx="327408" cy="16998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8454648" y="1432920"/>
              <a:ext cx="78973" cy="35439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8138609" y="1841780"/>
              <a:ext cx="299491" cy="136116"/>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8501477" y="1788727"/>
              <a:ext cx="18064" cy="982131"/>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8456143" y="1767556"/>
              <a:ext cx="141984" cy="78596"/>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8419899" y="1767556"/>
              <a:ext cx="87561" cy="81714"/>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8460631" y="1803925"/>
              <a:ext cx="137497" cy="1956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8482178" y="1811404"/>
              <a:ext cx="319176" cy="184629"/>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8530870" y="1820735"/>
              <a:ext cx="270485" cy="175299"/>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5798100" y="2458878"/>
              <a:ext cx="14958" cy="235758"/>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6171721" y="2469213"/>
              <a:ext cx="16569" cy="225423"/>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5516266" y="2318265"/>
              <a:ext cx="422574" cy="195916"/>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553629" y="2302575"/>
              <a:ext cx="199901" cy="200644"/>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5666210" y="2303579"/>
              <a:ext cx="199776" cy="200759"/>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5610793" y="2359613"/>
              <a:ext cx="285830" cy="6370"/>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5542050" y="2430605"/>
              <a:ext cx="280966" cy="14832"/>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5558859" y="2414664"/>
              <a:ext cx="280977" cy="15951"/>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622372" y="2343672"/>
              <a:ext cx="288822" cy="6496"/>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885034" y="2328233"/>
              <a:ext cx="422563" cy="196031"/>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5922512" y="2312543"/>
              <a:ext cx="199776" cy="200644"/>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6034978" y="2313662"/>
              <a:ext cx="199891" cy="200644"/>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5979550" y="2369581"/>
              <a:ext cx="285830" cy="6360"/>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5910807" y="2440563"/>
              <a:ext cx="280977" cy="14832"/>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5927627" y="2424622"/>
              <a:ext cx="281092" cy="15951"/>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5991140" y="2353766"/>
              <a:ext cx="288811" cy="6360"/>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5751146" y="2616542"/>
              <a:ext cx="169138" cy="159170"/>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6106336" y="2615172"/>
              <a:ext cx="169138" cy="159044"/>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6060782" y="1725162"/>
              <a:ext cx="716677" cy="315149"/>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5894510" y="1818601"/>
              <a:ext cx="1056690" cy="464685"/>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6390157" y="1352074"/>
              <a:ext cx="55564" cy="127267"/>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6186512" y="1673175"/>
              <a:ext cx="443786" cy="195142"/>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6234858" y="1566672"/>
              <a:ext cx="363516" cy="159923"/>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6272420" y="1485931"/>
              <a:ext cx="290432" cy="127706"/>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6319887" y="1450304"/>
              <a:ext cx="197464" cy="86870"/>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6408222" y="1535543"/>
              <a:ext cx="14947" cy="116632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281987" y="1487092"/>
              <a:ext cx="146597" cy="31777"/>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7081354" y="1276752"/>
              <a:ext cx="146471" cy="31893"/>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7272521" y="1149349"/>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7272521" y="1891601"/>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100412" y="2054118"/>
              <a:ext cx="146586" cy="31893"/>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8172447" y="2323380"/>
              <a:ext cx="277106" cy="476118"/>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172573" y="2452278"/>
              <a:ext cx="229283" cy="94035"/>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210679" y="2579681"/>
              <a:ext cx="38242" cy="148208"/>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7013856" y="2350398"/>
              <a:ext cx="269763" cy="463545"/>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7013981" y="2475813"/>
              <a:ext cx="223185" cy="91546"/>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050968" y="2599858"/>
              <a:ext cx="37248" cy="144222"/>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258819" y="1969832"/>
              <a:ext cx="439634" cy="717462"/>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589480" y="1929832"/>
              <a:ext cx="14330" cy="358433"/>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19356" y="1810881"/>
              <a:ext cx="226051" cy="156701"/>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561698" y="1810892"/>
              <a:ext cx="168396" cy="109537"/>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10526" y="1846268"/>
              <a:ext cx="63021" cy="71620"/>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293201" y="2307313"/>
              <a:ext cx="214963" cy="23922"/>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295565" y="2376684"/>
              <a:ext cx="215089" cy="23922"/>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295565" y="2448293"/>
              <a:ext cx="215089" cy="23922"/>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295565" y="2529609"/>
              <a:ext cx="215089" cy="23807"/>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99563" y="2560246"/>
              <a:ext cx="37123" cy="144233"/>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6841736" y="1715570"/>
              <a:ext cx="58545" cy="309323"/>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6607140" y="2040123"/>
              <a:ext cx="242965" cy="126263"/>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6841736" y="1761709"/>
              <a:ext cx="58545" cy="263184"/>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6607140" y="2065331"/>
              <a:ext cx="222285" cy="101054"/>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6876485" y="2025981"/>
              <a:ext cx="13462" cy="729188"/>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6842866" y="2010280"/>
              <a:ext cx="105364" cy="58304"/>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6815838" y="2010165"/>
              <a:ext cx="65145" cy="60658"/>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6846224" y="2037183"/>
              <a:ext cx="102006" cy="14581"/>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6862165" y="2042790"/>
              <a:ext cx="237003" cy="137016"/>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6898283" y="2049641"/>
              <a:ext cx="200884" cy="130164"/>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5475671" y="2683789"/>
              <a:ext cx="3402418" cy="160425"/>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7813648" y="362014"/>
              <a:ext cx="510124" cy="264900"/>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9"/>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Pipeline of Data Preprocessing for Classification</a:t>
            </a:r>
            <a:endParaRPr/>
          </a:p>
          <a:p>
            <a:pPr marL="0" lvl="0" indent="0" algn="l" rtl="0">
              <a:spcBef>
                <a:spcPts val="0"/>
              </a:spcBef>
              <a:spcAft>
                <a:spcPts val="0"/>
              </a:spcAft>
              <a:buNone/>
            </a:pPr>
            <a:endParaRPr/>
          </a:p>
        </p:txBody>
      </p:sp>
      <p:sp>
        <p:nvSpPr>
          <p:cNvPr id="629" name="Google Shape;629;p39"/>
          <p:cNvSpPr txBox="1">
            <a:spLocks noGrp="1"/>
          </p:cNvSpPr>
          <p:nvPr>
            <p:ph type="subTitle" idx="1"/>
          </p:nvPr>
        </p:nvSpPr>
        <p:spPr>
          <a:xfrm>
            <a:off x="281250" y="1244075"/>
            <a:ext cx="2413800" cy="604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No date time variables</a:t>
            </a:r>
            <a:endParaRPr>
              <a:latin typeface="EB Garamond"/>
              <a:ea typeface="EB Garamond"/>
              <a:cs typeface="EB Garamond"/>
              <a:sym typeface="EB Garamond"/>
            </a:endParaRPr>
          </a:p>
          <a:p>
            <a:pPr marL="0" lvl="0" indent="0" algn="ctr" rtl="0">
              <a:spcBef>
                <a:spcPts val="0"/>
              </a:spcBef>
              <a:spcAft>
                <a:spcPts val="0"/>
              </a:spcAft>
              <a:buNone/>
            </a:pPr>
            <a:endParaRPr/>
          </a:p>
        </p:txBody>
      </p:sp>
      <p:sp>
        <p:nvSpPr>
          <p:cNvPr id="630" name="Google Shape;630;p39"/>
          <p:cNvSpPr txBox="1">
            <a:spLocks noGrp="1"/>
          </p:cNvSpPr>
          <p:nvPr>
            <p:ph type="subTitle" idx="2"/>
          </p:nvPr>
        </p:nvSpPr>
        <p:spPr>
          <a:xfrm>
            <a:off x="3478375" y="1244075"/>
            <a:ext cx="1932600" cy="604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No missing data</a:t>
            </a:r>
            <a:endParaRPr>
              <a:latin typeface="EB Garamond"/>
              <a:ea typeface="EB Garamond"/>
              <a:cs typeface="EB Garamond"/>
              <a:sym typeface="EB Garamond"/>
            </a:endParaRPr>
          </a:p>
          <a:p>
            <a:pPr marL="0" lvl="0" indent="0" algn="ctr" rtl="0">
              <a:spcBef>
                <a:spcPts val="0"/>
              </a:spcBef>
              <a:spcAft>
                <a:spcPts val="0"/>
              </a:spcAft>
              <a:buNone/>
            </a:pPr>
            <a:endParaRPr>
              <a:latin typeface="EB Garamond"/>
              <a:ea typeface="EB Garamond"/>
              <a:cs typeface="EB Garamond"/>
              <a:sym typeface="EB Garamond"/>
            </a:endParaRPr>
          </a:p>
        </p:txBody>
      </p:sp>
      <p:sp>
        <p:nvSpPr>
          <p:cNvPr id="631" name="Google Shape;631;p39"/>
          <p:cNvSpPr txBox="1">
            <a:spLocks noGrp="1"/>
          </p:cNvSpPr>
          <p:nvPr>
            <p:ph type="title" idx="3"/>
          </p:nvPr>
        </p:nvSpPr>
        <p:spPr>
          <a:xfrm>
            <a:off x="3164575" y="3174925"/>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the data</a:t>
            </a:r>
            <a:endParaRPr/>
          </a:p>
        </p:txBody>
      </p:sp>
      <p:sp>
        <p:nvSpPr>
          <p:cNvPr id="632" name="Google Shape;632;p39"/>
          <p:cNvSpPr txBox="1">
            <a:spLocks noGrp="1"/>
          </p:cNvSpPr>
          <p:nvPr>
            <p:ph type="title" idx="5"/>
          </p:nvPr>
        </p:nvSpPr>
        <p:spPr>
          <a:xfrm>
            <a:off x="184500" y="171005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Handling date time variables</a:t>
            </a:r>
            <a:endParaRPr/>
          </a:p>
          <a:p>
            <a:pPr marL="0" lvl="0" indent="0" algn="ctr" rtl="0">
              <a:spcBef>
                <a:spcPts val="0"/>
              </a:spcBef>
              <a:spcAft>
                <a:spcPts val="0"/>
              </a:spcAft>
              <a:buNone/>
            </a:pPr>
            <a:endParaRPr/>
          </a:p>
        </p:txBody>
      </p:sp>
      <p:sp>
        <p:nvSpPr>
          <p:cNvPr id="633" name="Google Shape;633;p39"/>
          <p:cNvSpPr txBox="1">
            <a:spLocks noGrp="1"/>
          </p:cNvSpPr>
          <p:nvPr>
            <p:ph type="title" idx="6"/>
          </p:nvPr>
        </p:nvSpPr>
        <p:spPr>
          <a:xfrm>
            <a:off x="3171550" y="171005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Handling missing data</a:t>
            </a:r>
            <a:endParaRPr/>
          </a:p>
        </p:txBody>
      </p:sp>
      <p:sp>
        <p:nvSpPr>
          <p:cNvPr id="634" name="Google Shape;634;p39"/>
          <p:cNvSpPr txBox="1">
            <a:spLocks noGrp="1"/>
          </p:cNvSpPr>
          <p:nvPr>
            <p:ph type="subTitle" idx="7"/>
          </p:nvPr>
        </p:nvSpPr>
        <p:spPr>
          <a:xfrm>
            <a:off x="3084175" y="2515113"/>
            <a:ext cx="2721000" cy="57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Standardizing the training, validation, and test set</a:t>
            </a:r>
            <a:endParaRPr>
              <a:latin typeface="EB Garamond"/>
              <a:ea typeface="EB Garamond"/>
              <a:cs typeface="EB Garamond"/>
              <a:sym typeface="EB Garamond"/>
            </a:endParaRPr>
          </a:p>
        </p:txBody>
      </p:sp>
      <p:sp>
        <p:nvSpPr>
          <p:cNvPr id="635" name="Google Shape;635;p39"/>
          <p:cNvSpPr txBox="1">
            <a:spLocks noGrp="1"/>
          </p:cNvSpPr>
          <p:nvPr>
            <p:ph type="title" idx="8"/>
          </p:nvPr>
        </p:nvSpPr>
        <p:spPr>
          <a:xfrm>
            <a:off x="5928950" y="3179975"/>
            <a:ext cx="29589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Splitting the feature and target</a:t>
            </a:r>
            <a:endParaRPr/>
          </a:p>
        </p:txBody>
      </p:sp>
      <p:sp>
        <p:nvSpPr>
          <p:cNvPr id="636" name="Google Shape;636;p39"/>
          <p:cNvSpPr txBox="1">
            <a:spLocks noGrp="1"/>
          </p:cNvSpPr>
          <p:nvPr>
            <p:ph type="subTitle" idx="2"/>
          </p:nvPr>
        </p:nvSpPr>
        <p:spPr>
          <a:xfrm>
            <a:off x="6201500" y="2750675"/>
            <a:ext cx="2413800" cy="42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Get the feature matrix and the target vector</a:t>
            </a:r>
            <a:endParaRPr>
              <a:latin typeface="EB Garamond"/>
              <a:ea typeface="EB Garamond"/>
              <a:cs typeface="EB Garamond"/>
              <a:sym typeface="EB Garamond"/>
            </a:endParaRPr>
          </a:p>
        </p:txBody>
      </p:sp>
      <p:sp>
        <p:nvSpPr>
          <p:cNvPr id="637" name="Google Shape;637;p39"/>
          <p:cNvSpPr/>
          <p:nvPr/>
        </p:nvSpPr>
        <p:spPr>
          <a:xfrm>
            <a:off x="2903500" y="1410425"/>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rot="10800000">
            <a:off x="5585863" y="2829563"/>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rot="5400000">
            <a:off x="7242350" y="2316888"/>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5653750" y="1438550"/>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txBox="1"/>
          <p:nvPr/>
        </p:nvSpPr>
        <p:spPr>
          <a:xfrm>
            <a:off x="6255350" y="1266500"/>
            <a:ext cx="241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B Garamond"/>
                <a:ea typeface="EB Garamond"/>
                <a:cs typeface="EB Garamond"/>
                <a:sym typeface="EB Garamond"/>
              </a:rPr>
              <a:t>No categorical variables need to be encoded</a:t>
            </a:r>
            <a:endParaRPr/>
          </a:p>
        </p:txBody>
      </p:sp>
      <p:sp>
        <p:nvSpPr>
          <p:cNvPr id="642" name="Google Shape;642;p39"/>
          <p:cNvSpPr txBox="1"/>
          <p:nvPr/>
        </p:nvSpPr>
        <p:spPr>
          <a:xfrm>
            <a:off x="5908400" y="1725500"/>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Encoding the data</a:t>
            </a:r>
            <a:endParaRPr/>
          </a:p>
        </p:txBody>
      </p:sp>
      <p:sp>
        <p:nvSpPr>
          <p:cNvPr id="643" name="Google Shape;643;p39"/>
          <p:cNvSpPr/>
          <p:nvPr/>
        </p:nvSpPr>
        <p:spPr>
          <a:xfrm rot="10800000">
            <a:off x="2903500" y="2786988"/>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subTitle" idx="7"/>
          </p:nvPr>
        </p:nvSpPr>
        <p:spPr>
          <a:xfrm>
            <a:off x="127650" y="2515113"/>
            <a:ext cx="2721000" cy="57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Setting the </a:t>
            </a:r>
            <a:r>
              <a:rPr lang="en" i="1">
                <a:latin typeface="EB Garamond"/>
                <a:ea typeface="EB Garamond"/>
                <a:cs typeface="EB Garamond"/>
                <a:sym typeface="EB Garamond"/>
              </a:rPr>
              <a:t>class_weight</a:t>
            </a:r>
            <a:r>
              <a:rPr lang="en">
                <a:latin typeface="EB Garamond"/>
                <a:ea typeface="EB Garamond"/>
                <a:cs typeface="EB Garamond"/>
                <a:sym typeface="EB Garamond"/>
              </a:rPr>
              <a:t> hyperparameter as </a:t>
            </a:r>
            <a:r>
              <a:rPr lang="en" i="1">
                <a:latin typeface="EB Garamond"/>
                <a:ea typeface="EB Garamond"/>
                <a:cs typeface="EB Garamond"/>
                <a:sym typeface="EB Garamond"/>
              </a:rPr>
              <a:t>‘balanced’</a:t>
            </a:r>
            <a:endParaRPr>
              <a:latin typeface="EB Garamond"/>
              <a:ea typeface="EB Garamond"/>
              <a:cs typeface="EB Garamond"/>
              <a:sym typeface="EB Garamond"/>
            </a:endParaRPr>
          </a:p>
        </p:txBody>
      </p:sp>
      <p:sp>
        <p:nvSpPr>
          <p:cNvPr id="645" name="Google Shape;645;p39"/>
          <p:cNvSpPr txBox="1">
            <a:spLocks noGrp="1"/>
          </p:cNvSpPr>
          <p:nvPr>
            <p:ph type="title" idx="3"/>
          </p:nvPr>
        </p:nvSpPr>
        <p:spPr>
          <a:xfrm>
            <a:off x="127650" y="3174925"/>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Handling Class Imbalance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0"/>
          <p:cNvSpPr txBox="1">
            <a:spLocks noGrp="1"/>
          </p:cNvSpPr>
          <p:nvPr>
            <p:ph type="title" idx="2"/>
          </p:nvPr>
        </p:nvSpPr>
        <p:spPr>
          <a:xfrm>
            <a:off x="1489925" y="1220125"/>
            <a:ext cx="13530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651" name="Google Shape;651;p40"/>
          <p:cNvSpPr txBox="1">
            <a:spLocks noGrp="1"/>
          </p:cNvSpPr>
          <p:nvPr>
            <p:ph type="title"/>
          </p:nvPr>
        </p:nvSpPr>
        <p:spPr>
          <a:xfrm>
            <a:off x="995875" y="2589025"/>
            <a:ext cx="3947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SELECTION</a:t>
            </a:r>
            <a:endParaRPr/>
          </a:p>
        </p:txBody>
      </p:sp>
      <p:sp>
        <p:nvSpPr>
          <p:cNvPr id="652" name="Google Shape;652;p40"/>
          <p:cNvSpPr txBox="1">
            <a:spLocks noGrp="1"/>
          </p:cNvSpPr>
          <p:nvPr>
            <p:ph type="subTitle" idx="1"/>
          </p:nvPr>
        </p:nvSpPr>
        <p:spPr>
          <a:xfrm>
            <a:off x="995875" y="3205500"/>
            <a:ext cx="358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Explore 8 different models to find the best one</a:t>
            </a:r>
            <a:endParaRPr dirty="0"/>
          </a:p>
          <a:p>
            <a:pPr marL="0" lvl="0" indent="0" algn="l" rtl="0">
              <a:spcBef>
                <a:spcPts val="1600"/>
              </a:spcBef>
              <a:spcAft>
                <a:spcPts val="1600"/>
              </a:spcAft>
              <a:buNone/>
            </a:pPr>
            <a:endParaRPr dirty="0"/>
          </a:p>
        </p:txBody>
      </p:sp>
      <p:grpSp>
        <p:nvGrpSpPr>
          <p:cNvPr id="653" name="Google Shape;653;p40"/>
          <p:cNvGrpSpPr/>
          <p:nvPr/>
        </p:nvGrpSpPr>
        <p:grpSpPr>
          <a:xfrm>
            <a:off x="4584851" y="798716"/>
            <a:ext cx="3692747" cy="3689803"/>
            <a:chOff x="1736800" y="621675"/>
            <a:chExt cx="4451775" cy="4448225"/>
          </a:xfrm>
        </p:grpSpPr>
        <p:sp>
          <p:nvSpPr>
            <p:cNvPr id="654" name="Google Shape;654;p40"/>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0"/>
          <p:cNvGrpSpPr/>
          <p:nvPr/>
        </p:nvGrpSpPr>
        <p:grpSpPr>
          <a:xfrm flipH="1">
            <a:off x="1608664" y="2454243"/>
            <a:ext cx="446222" cy="77476"/>
            <a:chOff x="6146875" y="1767300"/>
            <a:chExt cx="331025" cy="57475"/>
          </a:xfrm>
        </p:grpSpPr>
        <p:sp>
          <p:nvSpPr>
            <p:cNvPr id="688" name="Google Shape;688;p40"/>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1"/>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Selection Pipeline</a:t>
            </a:r>
            <a:endParaRPr/>
          </a:p>
        </p:txBody>
      </p:sp>
      <p:sp>
        <p:nvSpPr>
          <p:cNvPr id="696" name="Google Shape;696;p41"/>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CLASSIFIERS</a:t>
            </a:r>
            <a:endParaRPr/>
          </a:p>
        </p:txBody>
      </p:sp>
      <p:sp>
        <p:nvSpPr>
          <p:cNvPr id="697" name="Google Shape;697;p41"/>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dictionary of the models.</a:t>
            </a:r>
            <a:endParaRPr/>
          </a:p>
          <a:p>
            <a:pPr marL="0" lvl="0" indent="0" algn="l" rtl="0">
              <a:spcBef>
                <a:spcPts val="1600"/>
              </a:spcBef>
              <a:spcAft>
                <a:spcPts val="1600"/>
              </a:spcAft>
              <a:buNone/>
            </a:pPr>
            <a:endParaRPr/>
          </a:p>
        </p:txBody>
      </p:sp>
      <p:sp>
        <p:nvSpPr>
          <p:cNvPr id="698" name="Google Shape;698;p41"/>
          <p:cNvSpPr txBox="1">
            <a:spLocks noGrp="1"/>
          </p:cNvSpPr>
          <p:nvPr>
            <p:ph type="title" idx="3"/>
          </p:nvPr>
        </p:nvSpPr>
        <p:spPr>
          <a:xfrm>
            <a:off x="4549625" y="2092797"/>
            <a:ext cx="2706900" cy="47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Hyperparameters</a:t>
            </a:r>
            <a:endParaRPr/>
          </a:p>
        </p:txBody>
      </p:sp>
      <p:sp>
        <p:nvSpPr>
          <p:cNvPr id="699" name="Google Shape;699;p41"/>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Adjust Parameter grids for each classifiers. </a:t>
            </a:r>
            <a:endParaRPr/>
          </a:p>
        </p:txBody>
      </p:sp>
      <p:sp>
        <p:nvSpPr>
          <p:cNvPr id="700" name="Google Shape;700;p41"/>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GridSearchCV</a:t>
            </a:r>
            <a:endParaRPr/>
          </a:p>
        </p:txBody>
      </p:sp>
      <p:sp>
        <p:nvSpPr>
          <p:cNvPr id="701" name="Google Shape;701;p41"/>
          <p:cNvSpPr txBox="1">
            <a:spLocks noGrp="1"/>
          </p:cNvSpPr>
          <p:nvPr>
            <p:ph type="subTitle" idx="6"/>
          </p:nvPr>
        </p:nvSpPr>
        <p:spPr>
          <a:xfrm>
            <a:off x="5441500" y="3835851"/>
            <a:ext cx="3084600" cy="9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best scores of params estimator, and sort results in ascending order.</a:t>
            </a:r>
            <a:endParaRPr/>
          </a:p>
          <a:p>
            <a:pPr marL="0" lvl="0" indent="0" algn="l" rtl="0">
              <a:spcBef>
                <a:spcPts val="1600"/>
              </a:spcBef>
              <a:spcAft>
                <a:spcPts val="1600"/>
              </a:spcAft>
              <a:buNone/>
            </a:pPr>
            <a:endParaRPr/>
          </a:p>
        </p:txBody>
      </p:sp>
      <p:grpSp>
        <p:nvGrpSpPr>
          <p:cNvPr id="702" name="Google Shape;702;p41"/>
          <p:cNvGrpSpPr/>
          <p:nvPr/>
        </p:nvGrpSpPr>
        <p:grpSpPr>
          <a:xfrm flipH="1">
            <a:off x="6667189" y="1137798"/>
            <a:ext cx="446222" cy="74603"/>
            <a:chOff x="6146875" y="1767300"/>
            <a:chExt cx="331025" cy="57475"/>
          </a:xfrm>
        </p:grpSpPr>
        <p:sp>
          <p:nvSpPr>
            <p:cNvPr id="703" name="Google Shape;703;p4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1"/>
          <p:cNvGrpSpPr/>
          <p:nvPr/>
        </p:nvGrpSpPr>
        <p:grpSpPr>
          <a:xfrm flipH="1">
            <a:off x="6158061" y="2310244"/>
            <a:ext cx="446222" cy="74603"/>
            <a:chOff x="6146875" y="1767300"/>
            <a:chExt cx="331025" cy="57475"/>
          </a:xfrm>
        </p:grpSpPr>
        <p:sp>
          <p:nvSpPr>
            <p:cNvPr id="707" name="Google Shape;707;p4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41"/>
          <p:cNvGrpSpPr/>
          <p:nvPr/>
        </p:nvGrpSpPr>
        <p:grpSpPr>
          <a:xfrm flipH="1">
            <a:off x="6760689" y="3647349"/>
            <a:ext cx="446222" cy="74603"/>
            <a:chOff x="6146875" y="1767300"/>
            <a:chExt cx="331025" cy="57475"/>
          </a:xfrm>
        </p:grpSpPr>
        <p:sp>
          <p:nvSpPr>
            <p:cNvPr id="711" name="Google Shape;711;p4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1"/>
          <p:cNvGrpSpPr/>
          <p:nvPr/>
        </p:nvGrpSpPr>
        <p:grpSpPr>
          <a:xfrm>
            <a:off x="943775" y="1326301"/>
            <a:ext cx="3084369" cy="3203583"/>
            <a:chOff x="1156375" y="351650"/>
            <a:chExt cx="5308725" cy="4999350"/>
          </a:xfrm>
        </p:grpSpPr>
        <p:sp>
          <p:nvSpPr>
            <p:cNvPr id="715" name="Google Shape;715;p41"/>
            <p:cNvSpPr/>
            <p:nvPr/>
          </p:nvSpPr>
          <p:spPr>
            <a:xfrm>
              <a:off x="1388250" y="4883175"/>
              <a:ext cx="5012275" cy="415250"/>
            </a:xfrm>
            <a:custGeom>
              <a:avLst/>
              <a:gdLst/>
              <a:ahLst/>
              <a:cxnLst/>
              <a:rect l="l" t="t" r="r" b="b"/>
              <a:pathLst>
                <a:path w="200491" h="16610" extrusionOk="0">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1156375" y="544550"/>
              <a:ext cx="3060825" cy="3061100"/>
            </a:xfrm>
            <a:custGeom>
              <a:avLst/>
              <a:gdLst/>
              <a:ahLst/>
              <a:cxnLst/>
              <a:rect l="l" t="t" r="r" b="b"/>
              <a:pathLst>
                <a:path w="122433" h="122444" extrusionOk="0">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4768750" y="2649275"/>
              <a:ext cx="1673425" cy="1673425"/>
            </a:xfrm>
            <a:custGeom>
              <a:avLst/>
              <a:gdLst/>
              <a:ahLst/>
              <a:cxnLst/>
              <a:rect l="l" t="t" r="r" b="b"/>
              <a:pathLst>
                <a:path w="66937" h="66937" extrusionOk="0">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1398550" y="2320500"/>
              <a:ext cx="1124700" cy="1165275"/>
            </a:xfrm>
            <a:custGeom>
              <a:avLst/>
              <a:gdLst/>
              <a:ahLst/>
              <a:cxnLst/>
              <a:rect l="l" t="t" r="r" b="b"/>
              <a:pathLst>
                <a:path w="44988" h="46611" extrusionOk="0">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1532350" y="2454425"/>
              <a:ext cx="867600" cy="929800"/>
            </a:xfrm>
            <a:custGeom>
              <a:avLst/>
              <a:gdLst/>
              <a:ahLst/>
              <a:cxnLst/>
              <a:rect l="l" t="t" r="r" b="b"/>
              <a:pathLst>
                <a:path w="34704" h="37192" extrusionOk="0">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1625450" y="2887225"/>
              <a:ext cx="376200" cy="91825"/>
            </a:xfrm>
            <a:custGeom>
              <a:avLst/>
              <a:gdLst/>
              <a:ahLst/>
              <a:cxnLst/>
              <a:rect l="l" t="t" r="r" b="b"/>
              <a:pathLst>
                <a:path w="15048" h="3673" extrusionOk="0">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859450" y="2503950"/>
              <a:ext cx="35450" cy="362925"/>
            </a:xfrm>
            <a:custGeom>
              <a:avLst/>
              <a:gdLst/>
              <a:ahLst/>
              <a:cxnLst/>
              <a:rect l="l" t="t" r="r" b="b"/>
              <a:pathLst>
                <a:path w="1418" h="14517" extrusionOk="0">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986450" y="3319250"/>
              <a:ext cx="364425" cy="42200"/>
            </a:xfrm>
            <a:custGeom>
              <a:avLst/>
              <a:gdLst/>
              <a:ahLst/>
              <a:cxnLst/>
              <a:rect l="l" t="t" r="r" b="b"/>
              <a:pathLst>
                <a:path w="14577" h="1688" extrusionOk="0">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2224275" y="2885475"/>
              <a:ext cx="48950" cy="369550"/>
            </a:xfrm>
            <a:custGeom>
              <a:avLst/>
              <a:gdLst/>
              <a:ahLst/>
              <a:cxnLst/>
              <a:rect l="l" t="t" r="r" b="b"/>
              <a:pathLst>
                <a:path w="1958" h="14782" extrusionOk="0">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5292325" y="3485925"/>
              <a:ext cx="1121575" cy="1272825"/>
            </a:xfrm>
            <a:custGeom>
              <a:avLst/>
              <a:gdLst/>
              <a:ahLst/>
              <a:cxnLst/>
              <a:rect l="l" t="t" r="r" b="b"/>
              <a:pathLst>
                <a:path w="44863" h="50913" extrusionOk="0">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5449500" y="3623625"/>
              <a:ext cx="766950" cy="1013050"/>
            </a:xfrm>
            <a:custGeom>
              <a:avLst/>
              <a:gdLst/>
              <a:ahLst/>
              <a:cxnLst/>
              <a:rect l="l" t="t" r="r" b="b"/>
              <a:pathLst>
                <a:path w="30678" h="40522" extrusionOk="0">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5778225" y="3794250"/>
              <a:ext cx="26850" cy="377025"/>
            </a:xfrm>
            <a:custGeom>
              <a:avLst/>
              <a:gdLst/>
              <a:ahLst/>
              <a:cxnLst/>
              <a:rect l="l" t="t" r="r" b="b"/>
              <a:pathLst>
                <a:path w="1074" h="15081" extrusionOk="0">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5867625" y="3954300"/>
              <a:ext cx="359225" cy="95325"/>
            </a:xfrm>
            <a:custGeom>
              <a:avLst/>
              <a:gdLst/>
              <a:ahLst/>
              <a:cxnLst/>
              <a:rect l="l" t="t" r="r" b="b"/>
              <a:pathLst>
                <a:path w="14369" h="3813" extrusionOk="0">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419125" y="4227075"/>
              <a:ext cx="79050" cy="354350"/>
            </a:xfrm>
            <a:custGeom>
              <a:avLst/>
              <a:gdLst/>
              <a:ahLst/>
              <a:cxnLst/>
              <a:rect l="l" t="t" r="r" b="b"/>
              <a:pathLst>
                <a:path w="3162" h="14174" extrusionOk="0">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5552250" y="4379775"/>
              <a:ext cx="366150" cy="104325"/>
            </a:xfrm>
            <a:custGeom>
              <a:avLst/>
              <a:gdLst/>
              <a:ahLst/>
              <a:cxnLst/>
              <a:rect l="l" t="t" r="r" b="b"/>
              <a:pathLst>
                <a:path w="14646" h="4173" extrusionOk="0">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5403925" y="861275"/>
              <a:ext cx="1061175" cy="772100"/>
            </a:xfrm>
            <a:custGeom>
              <a:avLst/>
              <a:gdLst/>
              <a:ahLst/>
              <a:cxnLst/>
              <a:rect l="l" t="t" r="r" b="b"/>
              <a:pathLst>
                <a:path w="42447" h="30884" extrusionOk="0">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5555750" y="960425"/>
              <a:ext cx="749500" cy="546675"/>
            </a:xfrm>
            <a:custGeom>
              <a:avLst/>
              <a:gdLst/>
              <a:ahLst/>
              <a:cxnLst/>
              <a:rect l="l" t="t" r="r" b="b"/>
              <a:pathLst>
                <a:path w="29980" h="21867" extrusionOk="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5995075" y="911250"/>
              <a:ext cx="66200" cy="266000"/>
            </a:xfrm>
            <a:custGeom>
              <a:avLst/>
              <a:gdLst/>
              <a:ahLst/>
              <a:cxnLst/>
              <a:rect l="l" t="t" r="r" b="b"/>
              <a:pathLst>
                <a:path w="2648" h="10640" extrusionOk="0">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5935625" y="1204375"/>
              <a:ext cx="267800" cy="45850"/>
            </a:xfrm>
            <a:custGeom>
              <a:avLst/>
              <a:gdLst/>
              <a:ahLst/>
              <a:cxnLst/>
              <a:rect l="l" t="t" r="r" b="b"/>
              <a:pathLst>
                <a:path w="10712" h="1834" extrusionOk="0">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5747125" y="1043000"/>
              <a:ext cx="35525" cy="306325"/>
            </a:xfrm>
            <a:custGeom>
              <a:avLst/>
              <a:gdLst/>
              <a:ahLst/>
              <a:cxnLst/>
              <a:rect l="l" t="t" r="r" b="b"/>
              <a:pathLst>
                <a:path w="1421" h="12253" extrusionOk="0">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5704000" y="1378975"/>
              <a:ext cx="303075" cy="45000"/>
            </a:xfrm>
            <a:custGeom>
              <a:avLst/>
              <a:gdLst/>
              <a:ahLst/>
              <a:cxnLst/>
              <a:rect l="l" t="t" r="r" b="b"/>
              <a:pathLst>
                <a:path w="12123" h="1800" extrusionOk="0">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1735625" y="1098475"/>
              <a:ext cx="977525" cy="857850"/>
            </a:xfrm>
            <a:custGeom>
              <a:avLst/>
              <a:gdLst/>
              <a:ahLst/>
              <a:cxnLst/>
              <a:rect l="l" t="t" r="r" b="b"/>
              <a:pathLst>
                <a:path w="39101" h="34314" extrusionOk="0">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1907125" y="1681000"/>
              <a:ext cx="479625" cy="170975"/>
            </a:xfrm>
            <a:custGeom>
              <a:avLst/>
              <a:gdLst/>
              <a:ahLst/>
              <a:cxnLst/>
              <a:rect l="l" t="t" r="r" b="b"/>
              <a:pathLst>
                <a:path w="19185" h="6839" extrusionOk="0">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093325" y="1258950"/>
              <a:ext cx="291500" cy="588700"/>
            </a:xfrm>
            <a:custGeom>
              <a:avLst/>
              <a:gdLst/>
              <a:ahLst/>
              <a:cxnLst/>
              <a:rect l="l" t="t" r="r" b="b"/>
              <a:pathLst>
                <a:path w="11660" h="23548" extrusionOk="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364650" y="1329450"/>
              <a:ext cx="211575" cy="517650"/>
            </a:xfrm>
            <a:custGeom>
              <a:avLst/>
              <a:gdLst/>
              <a:ahLst/>
              <a:cxnLst/>
              <a:rect l="l" t="t" r="r" b="b"/>
              <a:pathLst>
                <a:path w="8463" h="20706" extrusionOk="0">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1882375" y="4584325"/>
              <a:ext cx="115500" cy="415925"/>
            </a:xfrm>
            <a:custGeom>
              <a:avLst/>
              <a:gdLst/>
              <a:ahLst/>
              <a:cxnLst/>
              <a:rect l="l" t="t" r="r" b="b"/>
              <a:pathLst>
                <a:path w="4620" h="16637" extrusionOk="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1797525" y="4550225"/>
              <a:ext cx="109925" cy="487300"/>
            </a:xfrm>
            <a:custGeom>
              <a:avLst/>
              <a:gdLst/>
              <a:ahLst/>
              <a:cxnLst/>
              <a:rect l="l" t="t" r="r" b="b"/>
              <a:pathLst>
                <a:path w="4397" h="19492" extrusionOk="0">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1785025" y="4977225"/>
              <a:ext cx="92700" cy="77250"/>
            </a:xfrm>
            <a:custGeom>
              <a:avLst/>
              <a:gdLst/>
              <a:ahLst/>
              <a:cxnLst/>
              <a:rect l="l" t="t" r="r" b="b"/>
              <a:pathLst>
                <a:path w="3708" h="3090" extrusionOk="0">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868675" y="4968300"/>
              <a:ext cx="90375" cy="75100"/>
            </a:xfrm>
            <a:custGeom>
              <a:avLst/>
              <a:gdLst/>
              <a:ahLst/>
              <a:cxnLst/>
              <a:rect l="l" t="t" r="r" b="b"/>
              <a:pathLst>
                <a:path w="3615" h="3004" extrusionOk="0">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793075" y="4338725"/>
              <a:ext cx="255400" cy="304500"/>
            </a:xfrm>
            <a:custGeom>
              <a:avLst/>
              <a:gdLst/>
              <a:ahLst/>
              <a:cxnLst/>
              <a:rect l="l" t="t" r="r" b="b"/>
              <a:pathLst>
                <a:path w="10216" h="12180" extrusionOk="0">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2011225" y="3782325"/>
              <a:ext cx="275675" cy="253025"/>
            </a:xfrm>
            <a:custGeom>
              <a:avLst/>
              <a:gdLst/>
              <a:ahLst/>
              <a:cxnLst/>
              <a:rect l="l" t="t" r="r" b="b"/>
              <a:pathLst>
                <a:path w="11027" h="10121" extrusionOk="0">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695725" y="3964600"/>
              <a:ext cx="376275" cy="415700"/>
            </a:xfrm>
            <a:custGeom>
              <a:avLst/>
              <a:gdLst/>
              <a:ahLst/>
              <a:cxnLst/>
              <a:rect l="l" t="t" r="r" b="b"/>
              <a:pathLst>
                <a:path w="15051" h="16628" extrusionOk="0">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672525" y="4137625"/>
              <a:ext cx="192300" cy="199675"/>
            </a:xfrm>
            <a:custGeom>
              <a:avLst/>
              <a:gdLst/>
              <a:ahLst/>
              <a:cxnLst/>
              <a:rect l="l" t="t" r="r" b="b"/>
              <a:pathLst>
                <a:path w="7692" h="7987" extrusionOk="0">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733550" y="3789550"/>
              <a:ext cx="239925" cy="223050"/>
            </a:xfrm>
            <a:custGeom>
              <a:avLst/>
              <a:gdLst/>
              <a:ahLst/>
              <a:cxnLst/>
              <a:rect l="l" t="t" r="r" b="b"/>
              <a:pathLst>
                <a:path w="9597" h="8922" extrusionOk="0">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762400" y="3801350"/>
              <a:ext cx="170900" cy="161900"/>
            </a:xfrm>
            <a:custGeom>
              <a:avLst/>
              <a:gdLst/>
              <a:ahLst/>
              <a:cxnLst/>
              <a:rect l="l" t="t" r="r" b="b"/>
              <a:pathLst>
                <a:path w="6836" h="6476" extrusionOk="0">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835625" y="3943100"/>
              <a:ext cx="100950" cy="99300"/>
            </a:xfrm>
            <a:custGeom>
              <a:avLst/>
              <a:gdLst/>
              <a:ahLst/>
              <a:cxnLst/>
              <a:rect l="l" t="t" r="r" b="b"/>
              <a:pathLst>
                <a:path w="4038" h="3972" extrusionOk="0">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736525" y="3775800"/>
              <a:ext cx="191700" cy="146925"/>
            </a:xfrm>
            <a:custGeom>
              <a:avLst/>
              <a:gdLst/>
              <a:ahLst/>
              <a:cxnLst/>
              <a:rect l="l" t="t" r="r" b="b"/>
              <a:pathLst>
                <a:path w="7668" h="5877" extrusionOk="0">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2211275" y="1742600"/>
              <a:ext cx="2053250" cy="1683275"/>
            </a:xfrm>
            <a:custGeom>
              <a:avLst/>
              <a:gdLst/>
              <a:ahLst/>
              <a:cxnLst/>
              <a:rect l="l" t="t" r="r" b="b"/>
              <a:pathLst>
                <a:path w="82130" h="67331" extrusionOk="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3524525" y="3425850"/>
              <a:ext cx="2053275" cy="1683275"/>
            </a:xfrm>
            <a:custGeom>
              <a:avLst/>
              <a:gdLst/>
              <a:ahLst/>
              <a:cxnLst/>
              <a:rect l="l" t="t" r="r" b="b"/>
              <a:pathLst>
                <a:path w="82131" h="67331" extrusionOk="0">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2211275" y="3061850"/>
              <a:ext cx="1683275" cy="2047275"/>
            </a:xfrm>
            <a:custGeom>
              <a:avLst/>
              <a:gdLst/>
              <a:ahLst/>
              <a:cxnLst/>
              <a:rect l="l" t="t" r="r" b="b"/>
              <a:pathLst>
                <a:path w="67331" h="81891" extrusionOk="0">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4215700" y="3355900"/>
              <a:ext cx="105400" cy="90100"/>
            </a:xfrm>
            <a:custGeom>
              <a:avLst/>
              <a:gdLst/>
              <a:ahLst/>
              <a:cxnLst/>
              <a:rect l="l" t="t" r="r" b="b"/>
              <a:pathLst>
                <a:path w="4216" h="3604" extrusionOk="0">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4379700" y="3326275"/>
              <a:ext cx="92600" cy="107225"/>
            </a:xfrm>
            <a:custGeom>
              <a:avLst/>
              <a:gdLst/>
              <a:ahLst/>
              <a:cxnLst/>
              <a:rect l="l" t="t" r="r" b="b"/>
              <a:pathLst>
                <a:path w="3704" h="4289" extrusionOk="0">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4220750" y="2732625"/>
              <a:ext cx="320300" cy="637825"/>
            </a:xfrm>
            <a:custGeom>
              <a:avLst/>
              <a:gdLst/>
              <a:ahLst/>
              <a:cxnLst/>
              <a:rect l="l" t="t" r="r" b="b"/>
              <a:pathLst>
                <a:path w="12812" h="25513" extrusionOk="0">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4149025" y="2589350"/>
              <a:ext cx="93175" cy="314400"/>
            </a:xfrm>
            <a:custGeom>
              <a:avLst/>
              <a:gdLst/>
              <a:ahLst/>
              <a:cxnLst/>
              <a:rect l="l" t="t" r="r" b="b"/>
              <a:pathLst>
                <a:path w="3727" h="12576" extrusionOk="0">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4176100" y="2281075"/>
              <a:ext cx="353950" cy="477275"/>
            </a:xfrm>
            <a:custGeom>
              <a:avLst/>
              <a:gdLst/>
              <a:ahLst/>
              <a:cxnLst/>
              <a:rect l="l" t="t" r="r" b="b"/>
              <a:pathLst>
                <a:path w="14158" h="19091" extrusionOk="0">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4453275" y="1979475"/>
              <a:ext cx="110700" cy="342125"/>
            </a:xfrm>
            <a:custGeom>
              <a:avLst/>
              <a:gdLst/>
              <a:ahLst/>
              <a:cxnLst/>
              <a:rect l="l" t="t" r="r" b="b"/>
              <a:pathLst>
                <a:path w="4428" h="13685" extrusionOk="0">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4307975" y="2323700"/>
              <a:ext cx="69075" cy="101875"/>
            </a:xfrm>
            <a:custGeom>
              <a:avLst/>
              <a:gdLst/>
              <a:ahLst/>
              <a:cxnLst/>
              <a:rect l="l" t="t" r="r" b="b"/>
              <a:pathLst>
                <a:path w="2763" h="4075" extrusionOk="0">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4232650" y="2185050"/>
              <a:ext cx="175650" cy="181175"/>
            </a:xfrm>
            <a:custGeom>
              <a:avLst/>
              <a:gdLst/>
              <a:ahLst/>
              <a:cxnLst/>
              <a:rect l="l" t="t" r="r" b="b"/>
              <a:pathLst>
                <a:path w="7026" h="7247" extrusionOk="0">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4224025" y="2144850"/>
              <a:ext cx="158675" cy="187825"/>
            </a:xfrm>
            <a:custGeom>
              <a:avLst/>
              <a:gdLst/>
              <a:ahLst/>
              <a:cxnLst/>
              <a:rect l="l" t="t" r="r" b="b"/>
              <a:pathLst>
                <a:path w="6347" h="7513" extrusionOk="0">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5173850" y="2211275"/>
              <a:ext cx="347100" cy="481275"/>
            </a:xfrm>
            <a:custGeom>
              <a:avLst/>
              <a:gdLst/>
              <a:ahLst/>
              <a:cxnLst/>
              <a:rect l="l" t="t" r="r" b="b"/>
              <a:pathLst>
                <a:path w="13884" h="19251" extrusionOk="0">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5292000" y="2923550"/>
              <a:ext cx="145425" cy="492375"/>
            </a:xfrm>
            <a:custGeom>
              <a:avLst/>
              <a:gdLst/>
              <a:ahLst/>
              <a:cxnLst/>
              <a:rect l="l" t="t" r="r" b="b"/>
              <a:pathLst>
                <a:path w="5817" h="19695" extrusionOk="0">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5399175" y="2941575"/>
              <a:ext cx="89325" cy="463925"/>
            </a:xfrm>
            <a:custGeom>
              <a:avLst/>
              <a:gdLst/>
              <a:ahLst/>
              <a:cxnLst/>
              <a:rect l="l" t="t" r="r" b="b"/>
              <a:pathLst>
                <a:path w="3573" h="18557" extrusionOk="0">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5283100" y="3367200"/>
              <a:ext cx="88725" cy="59200"/>
            </a:xfrm>
            <a:custGeom>
              <a:avLst/>
              <a:gdLst/>
              <a:ahLst/>
              <a:cxnLst/>
              <a:rect l="l" t="t" r="r" b="b"/>
              <a:pathLst>
                <a:path w="3549" h="2368" extrusionOk="0">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5426250" y="3367200"/>
              <a:ext cx="89025" cy="59300"/>
            </a:xfrm>
            <a:custGeom>
              <a:avLst/>
              <a:gdLst/>
              <a:ahLst/>
              <a:cxnLst/>
              <a:rect l="l" t="t" r="r" b="b"/>
              <a:pathLst>
                <a:path w="3561" h="2372" extrusionOk="0">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5265825" y="2610900"/>
              <a:ext cx="264050" cy="388450"/>
            </a:xfrm>
            <a:custGeom>
              <a:avLst/>
              <a:gdLst/>
              <a:ahLst/>
              <a:cxnLst/>
              <a:rect l="l" t="t" r="r" b="b"/>
              <a:pathLst>
                <a:path w="10562" h="15538" extrusionOk="0">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5170275" y="2161775"/>
              <a:ext cx="435200" cy="507075"/>
            </a:xfrm>
            <a:custGeom>
              <a:avLst/>
              <a:gdLst/>
              <a:ahLst/>
              <a:cxnLst/>
              <a:rect l="l" t="t" r="r" b="b"/>
              <a:pathLst>
                <a:path w="17408" h="20283" extrusionOk="0">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5148850" y="1922850"/>
              <a:ext cx="127125" cy="304375"/>
            </a:xfrm>
            <a:custGeom>
              <a:avLst/>
              <a:gdLst/>
              <a:ahLst/>
              <a:cxnLst/>
              <a:rect l="l" t="t" r="r" b="b"/>
              <a:pathLst>
                <a:path w="5085" h="12175" extrusionOk="0">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5514150" y="1925725"/>
              <a:ext cx="91325" cy="296850"/>
            </a:xfrm>
            <a:custGeom>
              <a:avLst/>
              <a:gdLst/>
              <a:ahLst/>
              <a:cxnLst/>
              <a:rect l="l" t="t" r="r" b="b"/>
              <a:pathLst>
                <a:path w="3653" h="11874" extrusionOk="0">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5364950" y="2337950"/>
              <a:ext cx="68175" cy="82775"/>
            </a:xfrm>
            <a:custGeom>
              <a:avLst/>
              <a:gdLst/>
              <a:ahLst/>
              <a:cxnLst/>
              <a:rect l="l" t="t" r="r" b="b"/>
              <a:pathLst>
                <a:path w="2727" h="3311" extrusionOk="0">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5325650" y="2211625"/>
              <a:ext cx="132175" cy="169125"/>
            </a:xfrm>
            <a:custGeom>
              <a:avLst/>
              <a:gdLst/>
              <a:ahLst/>
              <a:cxnLst/>
              <a:rect l="l" t="t" r="r" b="b"/>
              <a:pathLst>
                <a:path w="5287" h="6765" extrusionOk="0">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5297050" y="2192250"/>
              <a:ext cx="190550" cy="103000"/>
            </a:xfrm>
            <a:custGeom>
              <a:avLst/>
              <a:gdLst/>
              <a:ahLst/>
              <a:cxnLst/>
              <a:rect l="l" t="t" r="r" b="b"/>
              <a:pathLst>
                <a:path w="7622" h="4120" extrusionOk="0">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4909875" y="3359725"/>
              <a:ext cx="674650" cy="1877275"/>
            </a:xfrm>
            <a:custGeom>
              <a:avLst/>
              <a:gdLst/>
              <a:ahLst/>
              <a:cxnLst/>
              <a:rect l="l" t="t" r="r" b="b"/>
              <a:pathLst>
                <a:path w="26986" h="75091" extrusionOk="0">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2203875" y="1554725"/>
              <a:ext cx="1213000" cy="3796275"/>
            </a:xfrm>
            <a:custGeom>
              <a:avLst/>
              <a:gdLst/>
              <a:ahLst/>
              <a:cxnLst/>
              <a:rect l="l" t="t" r="r" b="b"/>
              <a:pathLst>
                <a:path w="48520" h="151851" extrusionOk="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3812800" y="736375"/>
              <a:ext cx="394275" cy="143250"/>
            </a:xfrm>
            <a:custGeom>
              <a:avLst/>
              <a:gdLst/>
              <a:ahLst/>
              <a:cxnLst/>
              <a:rect l="l" t="t" r="r" b="b"/>
              <a:pathLst>
                <a:path w="15771" h="5730" extrusionOk="0">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4030850" y="351650"/>
              <a:ext cx="1683275" cy="2047275"/>
            </a:xfrm>
            <a:custGeom>
              <a:avLst/>
              <a:gdLst/>
              <a:ahLst/>
              <a:cxnLst/>
              <a:rect l="l" t="t" r="r" b="b"/>
              <a:pathLst>
                <a:path w="67331" h="81891" extrusionOk="0">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794500" y="701525"/>
              <a:ext cx="96175" cy="127300"/>
            </a:xfrm>
            <a:custGeom>
              <a:avLst/>
              <a:gdLst/>
              <a:ahLst/>
              <a:cxnLst/>
              <a:rect l="l" t="t" r="r" b="b"/>
              <a:pathLst>
                <a:path w="3847" h="5092" extrusionOk="0">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809100" y="591050"/>
              <a:ext cx="185450" cy="183650"/>
            </a:xfrm>
            <a:custGeom>
              <a:avLst/>
              <a:gdLst/>
              <a:ahLst/>
              <a:cxnLst/>
              <a:rect l="l" t="t" r="r" b="b"/>
              <a:pathLst>
                <a:path w="7418" h="7346" extrusionOk="0">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797025" y="562825"/>
              <a:ext cx="221650" cy="142175"/>
            </a:xfrm>
            <a:custGeom>
              <a:avLst/>
              <a:gdLst/>
              <a:ahLst/>
              <a:cxnLst/>
              <a:rect l="l" t="t" r="r" b="b"/>
              <a:pathLst>
                <a:path w="8866" h="5687" extrusionOk="0">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789750" y="1658375"/>
              <a:ext cx="71050" cy="94150"/>
            </a:xfrm>
            <a:custGeom>
              <a:avLst/>
              <a:gdLst/>
              <a:ahLst/>
              <a:cxnLst/>
              <a:rect l="l" t="t" r="r" b="b"/>
              <a:pathLst>
                <a:path w="2842" h="3766" extrusionOk="0">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634075" y="1702775"/>
              <a:ext cx="112525" cy="80375"/>
            </a:xfrm>
            <a:custGeom>
              <a:avLst/>
              <a:gdLst/>
              <a:ahLst/>
              <a:cxnLst/>
              <a:rect l="l" t="t" r="r" b="b"/>
              <a:pathLst>
                <a:path w="4501" h="3215" extrusionOk="0">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3723675" y="1143675"/>
              <a:ext cx="245875" cy="537925"/>
            </a:xfrm>
            <a:custGeom>
              <a:avLst/>
              <a:gdLst/>
              <a:ahLst/>
              <a:cxnLst/>
              <a:rect l="l" t="t" r="r" b="b"/>
              <a:pathLst>
                <a:path w="9835" h="21517" extrusionOk="0">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3587925" y="1078675"/>
              <a:ext cx="261075" cy="643450"/>
            </a:xfrm>
            <a:custGeom>
              <a:avLst/>
              <a:gdLst/>
              <a:ahLst/>
              <a:cxnLst/>
              <a:rect l="l" t="t" r="r" b="b"/>
              <a:pathLst>
                <a:path w="10443" h="25738" extrusionOk="0">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170975" y="838850"/>
              <a:ext cx="126300" cy="61800"/>
            </a:xfrm>
            <a:custGeom>
              <a:avLst/>
              <a:gdLst/>
              <a:ahLst/>
              <a:cxnLst/>
              <a:rect l="l" t="t" r="r" b="b"/>
              <a:pathLst>
                <a:path w="5052" h="2472" extrusionOk="0">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620675" y="750475"/>
              <a:ext cx="292625" cy="388225"/>
            </a:xfrm>
            <a:custGeom>
              <a:avLst/>
              <a:gdLst/>
              <a:ahLst/>
              <a:cxnLst/>
              <a:rect l="l" t="t" r="r" b="b"/>
              <a:pathLst>
                <a:path w="11705" h="15529" extrusionOk="0">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764150" y="759925"/>
              <a:ext cx="427350" cy="194125"/>
            </a:xfrm>
            <a:custGeom>
              <a:avLst/>
              <a:gdLst/>
              <a:ahLst/>
              <a:cxnLst/>
              <a:rect l="l" t="t" r="r" b="b"/>
              <a:pathLst>
                <a:path w="17094" h="7765" extrusionOk="0">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Classifiers</a:t>
            </a:r>
            <a:endParaRPr/>
          </a:p>
          <a:p>
            <a:pPr marL="0" lvl="0" indent="0" algn="ctr" rtl="0">
              <a:spcBef>
                <a:spcPts val="0"/>
              </a:spcBef>
              <a:spcAft>
                <a:spcPts val="0"/>
              </a:spcAft>
              <a:buNone/>
            </a:pPr>
            <a:endParaRPr/>
          </a:p>
        </p:txBody>
      </p:sp>
      <p:grpSp>
        <p:nvGrpSpPr>
          <p:cNvPr id="795" name="Google Shape;795;p42"/>
          <p:cNvGrpSpPr/>
          <p:nvPr/>
        </p:nvGrpSpPr>
        <p:grpSpPr>
          <a:xfrm flipH="1">
            <a:off x="1160854" y="717577"/>
            <a:ext cx="516022" cy="1033602"/>
            <a:chOff x="8208488" y="3307425"/>
            <a:chExt cx="935500" cy="1873825"/>
          </a:xfrm>
        </p:grpSpPr>
        <p:sp>
          <p:nvSpPr>
            <p:cNvPr id="796" name="Google Shape;796;p42"/>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12" name="Google Shape;812;p42"/>
          <p:cNvGraphicFramePr/>
          <p:nvPr/>
        </p:nvGraphicFramePr>
        <p:xfrm>
          <a:off x="1160838" y="1751175"/>
          <a:ext cx="6822300" cy="2030525"/>
        </p:xfrm>
        <a:graphic>
          <a:graphicData uri="http://schemas.openxmlformats.org/drawingml/2006/table">
            <a:tbl>
              <a:tblPr>
                <a:noFill/>
                <a:tableStyleId>{95072422-CA1B-4D41-BF36-4E78CBE02FA9}</a:tableStyleId>
              </a:tblPr>
              <a:tblGrid>
                <a:gridCol w="2274100">
                  <a:extLst>
                    <a:ext uri="{9D8B030D-6E8A-4147-A177-3AD203B41FA5}">
                      <a16:colId xmlns:a16="http://schemas.microsoft.com/office/drawing/2014/main" val="20000"/>
                    </a:ext>
                  </a:extLst>
                </a:gridCol>
                <a:gridCol w="2368475">
                  <a:extLst>
                    <a:ext uri="{9D8B030D-6E8A-4147-A177-3AD203B41FA5}">
                      <a16:colId xmlns:a16="http://schemas.microsoft.com/office/drawing/2014/main" val="20001"/>
                    </a:ext>
                  </a:extLst>
                </a:gridCol>
                <a:gridCol w="2179725">
                  <a:extLst>
                    <a:ext uri="{9D8B030D-6E8A-4147-A177-3AD203B41FA5}">
                      <a16:colId xmlns:a16="http://schemas.microsoft.com/office/drawing/2014/main" val="20002"/>
                    </a:ext>
                  </a:extLst>
                </a:gridCol>
              </a:tblGrid>
              <a:tr h="735775">
                <a:tc>
                  <a:txBody>
                    <a:bodyPr/>
                    <a:lstStyle/>
                    <a:p>
                      <a:pPr marL="91440" marR="91440" lvl="0" indent="0" algn="ctr" rtl="0">
                        <a:spcBef>
                          <a:spcPts val="0"/>
                        </a:spcBef>
                        <a:spcAft>
                          <a:spcPts val="0"/>
                        </a:spcAft>
                        <a:buNone/>
                      </a:pPr>
                      <a:r>
                        <a:rPr lang="en" sz="1600" dirty="0" err="1">
                          <a:solidFill>
                            <a:schemeClr val="lt1"/>
                          </a:solidFill>
                          <a:latin typeface="Oswald"/>
                          <a:ea typeface="Oswald"/>
                          <a:cs typeface="Oswald"/>
                          <a:sym typeface="Oswald"/>
                        </a:rPr>
                        <a:t>KNeighborsClassifier</a:t>
                      </a:r>
                      <a:endParaRPr sz="1600" dirty="0">
                        <a:solidFill>
                          <a:schemeClr val="lt1"/>
                        </a:solidFill>
                        <a:latin typeface="Oswald"/>
                        <a:ea typeface="Oswald"/>
                        <a:cs typeface="Oswald"/>
                        <a:sym typeface="Oswald"/>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1"/>
                    </a:solidFill>
                  </a:tcPr>
                </a:tc>
                <a:tc>
                  <a:txBody>
                    <a:bodyPr/>
                    <a:lstStyle/>
                    <a:p>
                      <a:pPr marL="91440" marR="91440" lvl="0" indent="0" algn="ctr" rtl="0">
                        <a:spcBef>
                          <a:spcPts val="0"/>
                        </a:spcBef>
                        <a:spcAft>
                          <a:spcPts val="0"/>
                        </a:spcAft>
                        <a:buNone/>
                      </a:pPr>
                      <a:r>
                        <a:rPr lang="en" sz="1600" dirty="0" err="1">
                          <a:solidFill>
                            <a:schemeClr val="lt1"/>
                          </a:solidFill>
                          <a:latin typeface="Oswald"/>
                          <a:ea typeface="Oswald"/>
                          <a:cs typeface="Oswald"/>
                          <a:sym typeface="Oswald"/>
                        </a:rPr>
                        <a:t>MLPClassifier</a:t>
                      </a:r>
                      <a:endParaRPr sz="1600" dirty="0">
                        <a:solidFill>
                          <a:schemeClr val="lt1"/>
                        </a:solidFill>
                        <a:latin typeface="Oswald"/>
                        <a:ea typeface="Oswald"/>
                        <a:cs typeface="Oswald"/>
                        <a:sym typeface="Oswal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1"/>
                    </a:solidFill>
                  </a:tcPr>
                </a:tc>
                <a:tc>
                  <a:txBody>
                    <a:bodyPr/>
                    <a:lstStyle/>
                    <a:p>
                      <a:pPr marL="91440" marR="91440" lvl="0" indent="0" algn="ctr" rtl="0">
                        <a:spcBef>
                          <a:spcPts val="0"/>
                        </a:spcBef>
                        <a:spcAft>
                          <a:spcPts val="0"/>
                        </a:spcAft>
                        <a:buNone/>
                      </a:pPr>
                      <a:r>
                        <a:rPr lang="en" sz="1600" dirty="0" err="1">
                          <a:solidFill>
                            <a:schemeClr val="lt1"/>
                          </a:solidFill>
                          <a:latin typeface="Oswald"/>
                          <a:ea typeface="Oswald"/>
                          <a:cs typeface="Oswald"/>
                          <a:sym typeface="Oswald"/>
                        </a:rPr>
                        <a:t>HistGradientBoosting</a:t>
                      </a:r>
                      <a:endParaRPr sz="1600" dirty="0">
                        <a:solidFill>
                          <a:schemeClr val="lt1"/>
                        </a:solidFill>
                        <a:latin typeface="Oswald"/>
                        <a:ea typeface="Oswald"/>
                        <a:cs typeface="Oswald"/>
                        <a:sym typeface="Oswald"/>
                      </a:endParaRPr>
                    </a:p>
                    <a:p>
                      <a:pPr marL="91440" marR="91440" lvl="0" indent="0" algn="ctr" rtl="0">
                        <a:spcBef>
                          <a:spcPts val="0"/>
                        </a:spcBef>
                        <a:spcAft>
                          <a:spcPts val="0"/>
                        </a:spcAft>
                        <a:buNone/>
                      </a:pPr>
                      <a:r>
                        <a:rPr lang="en" sz="1600" dirty="0">
                          <a:solidFill>
                            <a:schemeClr val="lt1"/>
                          </a:solidFill>
                          <a:latin typeface="Oswald"/>
                          <a:ea typeface="Oswald"/>
                          <a:cs typeface="Oswald"/>
                          <a:sym typeface="Oswald"/>
                        </a:rPr>
                        <a:t>Classifier</a:t>
                      </a:r>
                      <a:endParaRPr sz="1600" dirty="0">
                        <a:solidFill>
                          <a:schemeClr val="lt1"/>
                        </a:solidFill>
                        <a:latin typeface="Oswald"/>
                        <a:ea typeface="Oswald"/>
                        <a:cs typeface="Oswald"/>
                        <a:sym typeface="Oswal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64675">
                <a:tc>
                  <a:txBody>
                    <a:bodyPr/>
                    <a:lstStyle/>
                    <a:p>
                      <a:pPr marL="91440" marR="91440" lvl="0" indent="0" algn="ctr" rtl="0">
                        <a:lnSpc>
                          <a:spcPct val="100000"/>
                        </a:lnSpc>
                        <a:spcBef>
                          <a:spcPts val="600"/>
                        </a:spcBef>
                        <a:spcAft>
                          <a:spcPts val="0"/>
                        </a:spcAft>
                        <a:buSzPts val="1100"/>
                        <a:buNone/>
                      </a:pPr>
                      <a:r>
                        <a:rPr lang="en" dirty="0" err="1">
                          <a:solidFill>
                            <a:schemeClr val="dk1"/>
                          </a:solidFill>
                          <a:latin typeface="Open Sans"/>
                          <a:ea typeface="Open Sans"/>
                          <a:cs typeface="Open Sans"/>
                          <a:sym typeface="Open Sans"/>
                        </a:rPr>
                        <a:t>DecisionTreeClassifier</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91440" marR="91440" lvl="0" indent="0" algn="ctr" rtl="0">
                        <a:lnSpc>
                          <a:spcPct val="100000"/>
                        </a:lnSpc>
                        <a:spcBef>
                          <a:spcPts val="600"/>
                        </a:spcBef>
                        <a:spcAft>
                          <a:spcPts val="0"/>
                        </a:spcAft>
                        <a:buSzPts val="1100"/>
                        <a:buNone/>
                      </a:pPr>
                      <a:r>
                        <a:rPr lang="en" dirty="0" err="1">
                          <a:solidFill>
                            <a:schemeClr val="dk1"/>
                          </a:solidFill>
                          <a:latin typeface="Open Sans"/>
                          <a:ea typeface="Open Sans"/>
                          <a:cs typeface="Open Sans"/>
                          <a:sym typeface="Open Sans"/>
                        </a:rPr>
                        <a:t>RandomForestClassifier</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a:txBody>
                    <a:bodyPr/>
                    <a:lstStyle/>
                    <a:p>
                      <a:pPr marL="0" marR="91440" lvl="0" indent="0" algn="ctr" rtl="0">
                        <a:lnSpc>
                          <a:spcPct val="100000"/>
                        </a:lnSpc>
                        <a:spcBef>
                          <a:spcPts val="600"/>
                        </a:spcBef>
                        <a:spcAft>
                          <a:spcPts val="0"/>
                        </a:spcAft>
                        <a:buSzPts val="1100"/>
                        <a:buNone/>
                      </a:pPr>
                      <a:r>
                        <a:rPr lang="en" dirty="0" err="1">
                          <a:solidFill>
                            <a:schemeClr val="dk1"/>
                          </a:solidFill>
                          <a:latin typeface="Open Sans"/>
                          <a:ea typeface="Open Sans"/>
                          <a:cs typeface="Open Sans"/>
                          <a:sym typeface="Open Sans"/>
                        </a:rPr>
                        <a:t>ExtraTreesClassifier</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30075">
                <a:tc>
                  <a:txBody>
                    <a:bodyPr/>
                    <a:lstStyle/>
                    <a:p>
                      <a:pPr marL="91440" marR="91440" lvl="0" indent="0" algn="ctr" rtl="0">
                        <a:lnSpc>
                          <a:spcPct val="100000"/>
                        </a:lnSpc>
                        <a:spcBef>
                          <a:spcPts val="600"/>
                        </a:spcBef>
                        <a:spcAft>
                          <a:spcPts val="0"/>
                        </a:spcAft>
                        <a:buNone/>
                      </a:pPr>
                      <a:r>
                        <a:rPr lang="en" sz="1600" dirty="0" err="1">
                          <a:solidFill>
                            <a:schemeClr val="lt1"/>
                          </a:solidFill>
                          <a:latin typeface="Oswald"/>
                          <a:ea typeface="Oswald"/>
                          <a:cs typeface="Oswald"/>
                          <a:sym typeface="Oswald"/>
                        </a:rPr>
                        <a:t>LogisticRegression</a:t>
                      </a:r>
                      <a:endParaRPr sz="1600" u="none" strike="noStrike" cap="none" dirty="0">
                        <a:solidFill>
                          <a:schemeClr val="lt1"/>
                        </a:solidFill>
                        <a:latin typeface="Oswald"/>
                        <a:ea typeface="Oswald"/>
                        <a:cs typeface="Oswald"/>
                        <a:sym typeface="Oswald"/>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alpha val="0"/>
                        </a:schemeClr>
                      </a:solidFill>
                      <a:prstDash val="dot"/>
                      <a:round/>
                      <a:headEnd type="none" w="sm" len="sm"/>
                      <a:tailEnd type="none" w="sm" len="sm"/>
                    </a:lnB>
                    <a:solidFill>
                      <a:schemeClr val="accent2"/>
                    </a:solidFill>
                  </a:tcPr>
                </a:tc>
                <a:tc>
                  <a:txBody>
                    <a:bodyPr/>
                    <a:lstStyle/>
                    <a:p>
                      <a:pPr marL="91440" marR="91440" lvl="0" indent="0" algn="ctr" rtl="0">
                        <a:spcBef>
                          <a:spcPts val="600"/>
                        </a:spcBef>
                        <a:spcAft>
                          <a:spcPts val="0"/>
                        </a:spcAft>
                        <a:buClr>
                          <a:srgbClr val="000000"/>
                        </a:buClr>
                        <a:buFont typeface="Arial"/>
                        <a:buNone/>
                      </a:pPr>
                      <a:r>
                        <a:rPr lang="en" sz="1600" dirty="0">
                          <a:solidFill>
                            <a:schemeClr val="lt1"/>
                          </a:solidFill>
                          <a:latin typeface="Oswald"/>
                          <a:ea typeface="Oswald"/>
                          <a:cs typeface="Oswald"/>
                          <a:sym typeface="Oswald"/>
                        </a:rPr>
                        <a:t>SVC</a:t>
                      </a:r>
                      <a:endParaRPr sz="1600" u="none" strike="noStrike" cap="none" dirty="0">
                        <a:solidFill>
                          <a:schemeClr val="lt1"/>
                        </a:solidFill>
                        <a:latin typeface="Oswald"/>
                        <a:ea typeface="Oswald"/>
                        <a:cs typeface="Oswald"/>
                        <a:sym typeface="Oswal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alpha val="0"/>
                        </a:schemeClr>
                      </a:solidFill>
                      <a:prstDash val="dot"/>
                      <a:round/>
                      <a:headEnd type="none" w="sm" len="sm"/>
                      <a:tailEnd type="none" w="sm" len="sm"/>
                    </a:lnB>
                    <a:solidFill>
                      <a:schemeClr val="accent2"/>
                    </a:solidFill>
                  </a:tcPr>
                </a:tc>
                <a:tc>
                  <a:txBody>
                    <a:bodyPr/>
                    <a:lstStyle/>
                    <a:p>
                      <a:pPr marL="91440" marR="91440" lvl="0" indent="0" algn="ctr" rtl="0">
                        <a:spcBef>
                          <a:spcPts val="600"/>
                        </a:spcBef>
                        <a:spcAft>
                          <a:spcPts val="0"/>
                        </a:spcAft>
                        <a:buClr>
                          <a:srgbClr val="000000"/>
                        </a:buClr>
                        <a:buFont typeface="Arial"/>
                        <a:buNone/>
                      </a:pPr>
                      <a:endParaRPr sz="1600" u="none" strike="noStrike" cap="none" dirty="0">
                        <a:solidFill>
                          <a:schemeClr val="lt1"/>
                        </a:solidFill>
                        <a:latin typeface="Oswald"/>
                        <a:ea typeface="Oswald"/>
                        <a:cs typeface="Oswald"/>
                        <a:sym typeface="Oswal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alpha val="0"/>
                        </a:schemeClr>
                      </a:solidFill>
                      <a:prstDash val="dot"/>
                      <a:round/>
                      <a:headEnd type="none" w="sm" len="sm"/>
                      <a:tailEnd type="none" w="sm" len="sm"/>
                    </a:lnB>
                    <a:solidFill>
                      <a:schemeClr val="accent2"/>
                    </a:solidFill>
                  </a:tcPr>
                </a:tc>
                <a:extLst>
                  <a:ext uri="{0D108BD9-81ED-4DB2-BD59-A6C34878D82A}">
                    <a16:rowId xmlns:a16="http://schemas.microsoft.com/office/drawing/2014/main" val="10002"/>
                  </a:ext>
                </a:extLst>
              </a:tr>
            </a:tbl>
          </a:graphicData>
        </a:graphic>
      </p:graphicFrame>
      <p:grpSp>
        <p:nvGrpSpPr>
          <p:cNvPr id="813" name="Google Shape;813;p42"/>
          <p:cNvGrpSpPr/>
          <p:nvPr/>
        </p:nvGrpSpPr>
        <p:grpSpPr>
          <a:xfrm>
            <a:off x="6767013" y="3320217"/>
            <a:ext cx="292099" cy="279377"/>
            <a:chOff x="5049750" y="832600"/>
            <a:chExt cx="505100" cy="483100"/>
          </a:xfrm>
        </p:grpSpPr>
        <p:sp>
          <p:nvSpPr>
            <p:cNvPr id="814" name="Google Shape;814;p42"/>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815" name="Google Shape;815;p42"/>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820" name="Google Shape;820;p43"/>
          <p:cNvGrpSpPr/>
          <p:nvPr/>
        </p:nvGrpSpPr>
        <p:grpSpPr>
          <a:xfrm rot="10800000">
            <a:off x="4348911" y="1069042"/>
            <a:ext cx="446189" cy="63498"/>
            <a:chOff x="6146875" y="1767300"/>
            <a:chExt cx="331025" cy="57475"/>
          </a:xfrm>
        </p:grpSpPr>
        <p:sp>
          <p:nvSpPr>
            <p:cNvPr id="821" name="Google Shape;821;p4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4" name="Google Shape;824;p43"/>
          <p:cNvPicPr preferRelativeResize="0"/>
          <p:nvPr/>
        </p:nvPicPr>
        <p:blipFill>
          <a:blip r:embed="rId3">
            <a:alphaModFix/>
          </a:blip>
          <a:stretch>
            <a:fillRect/>
          </a:stretch>
        </p:blipFill>
        <p:spPr>
          <a:xfrm>
            <a:off x="65875" y="1491050"/>
            <a:ext cx="8839204" cy="2947840"/>
          </a:xfrm>
          <a:prstGeom prst="rect">
            <a:avLst/>
          </a:prstGeom>
          <a:noFill/>
          <a:ln>
            <a:noFill/>
          </a:ln>
        </p:spPr>
      </p:pic>
      <p:sp>
        <p:nvSpPr>
          <p:cNvPr id="825" name="Google Shape;825;p43"/>
          <p:cNvSpPr txBox="1"/>
          <p:nvPr/>
        </p:nvSpPr>
        <p:spPr>
          <a:xfrm>
            <a:off x="3333300" y="446250"/>
            <a:ext cx="2477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Oswald"/>
                <a:ea typeface="Oswald"/>
                <a:cs typeface="Oswald"/>
                <a:sym typeface="Oswald"/>
              </a:rPr>
              <a:t>Decision Boundaries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44"/>
          <p:cNvGrpSpPr/>
          <p:nvPr/>
        </p:nvGrpSpPr>
        <p:grpSpPr>
          <a:xfrm rot="1398551" flipH="1">
            <a:off x="1486968" y="531954"/>
            <a:ext cx="1522160" cy="1254196"/>
            <a:chOff x="698956" y="6526827"/>
            <a:chExt cx="1522132" cy="1254173"/>
          </a:xfrm>
        </p:grpSpPr>
        <p:grpSp>
          <p:nvGrpSpPr>
            <p:cNvPr id="831" name="Google Shape;831;p44"/>
            <p:cNvGrpSpPr/>
            <p:nvPr/>
          </p:nvGrpSpPr>
          <p:grpSpPr>
            <a:xfrm>
              <a:off x="970014" y="6599642"/>
              <a:ext cx="1251074" cy="1089966"/>
              <a:chOff x="2227541" y="6011760"/>
              <a:chExt cx="2864180" cy="2495343"/>
            </a:xfrm>
          </p:grpSpPr>
          <p:sp>
            <p:nvSpPr>
              <p:cNvPr id="832" name="Google Shape;832;p44"/>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4"/>
              <p:cNvGrpSpPr/>
              <p:nvPr/>
            </p:nvGrpSpPr>
            <p:grpSpPr>
              <a:xfrm>
                <a:off x="2227541" y="6635267"/>
                <a:ext cx="2250382" cy="1871835"/>
                <a:chOff x="2227541" y="6635267"/>
                <a:chExt cx="2250382" cy="1871835"/>
              </a:xfrm>
            </p:grpSpPr>
            <p:sp>
              <p:nvSpPr>
                <p:cNvPr id="834" name="Google Shape;834;p44"/>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 name="Google Shape;837;p44"/>
            <p:cNvGrpSpPr/>
            <p:nvPr/>
          </p:nvGrpSpPr>
          <p:grpSpPr>
            <a:xfrm>
              <a:off x="698956" y="6526827"/>
              <a:ext cx="761443" cy="1254173"/>
              <a:chOff x="1668617" y="5683195"/>
              <a:chExt cx="1743230" cy="2871275"/>
            </a:xfrm>
          </p:grpSpPr>
          <p:sp>
            <p:nvSpPr>
              <p:cNvPr id="838" name="Google Shape;838;p44"/>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4"/>
              <p:cNvGrpSpPr/>
              <p:nvPr/>
            </p:nvGrpSpPr>
            <p:grpSpPr>
              <a:xfrm>
                <a:off x="2252110" y="6027996"/>
                <a:ext cx="1159737" cy="2526474"/>
                <a:chOff x="2252110" y="6027996"/>
                <a:chExt cx="1159737" cy="2526474"/>
              </a:xfrm>
            </p:grpSpPr>
            <p:sp>
              <p:nvSpPr>
                <p:cNvPr id="840" name="Google Shape;840;p44"/>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44" name="Google Shape;844;p44"/>
          <p:cNvSpPr/>
          <p:nvPr/>
        </p:nvSpPr>
        <p:spPr>
          <a:xfrm rot="5400000">
            <a:off x="821050" y="515500"/>
            <a:ext cx="1407000" cy="3069600"/>
          </a:xfrm>
          <a:prstGeom prst="round2SameRect">
            <a:avLst>
              <a:gd name="adj1" fmla="val 10879"/>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4"/>
          <p:cNvGrpSpPr/>
          <p:nvPr/>
        </p:nvGrpSpPr>
        <p:grpSpPr>
          <a:xfrm flipH="1">
            <a:off x="1235613" y="2469693"/>
            <a:ext cx="335038" cy="58176"/>
            <a:chOff x="3463225" y="2813875"/>
            <a:chExt cx="331000" cy="57475"/>
          </a:xfrm>
        </p:grpSpPr>
        <p:sp>
          <p:nvSpPr>
            <p:cNvPr id="846" name="Google Shape;846;p44"/>
            <p:cNvSpPr/>
            <p:nvPr/>
          </p:nvSpPr>
          <p:spPr>
            <a:xfrm>
              <a:off x="3593600" y="2813875"/>
              <a:ext cx="74125" cy="57475"/>
            </a:xfrm>
            <a:custGeom>
              <a:avLst/>
              <a:gdLst/>
              <a:ahLst/>
              <a:cxnLst/>
              <a:rect l="l" t="t" r="r" b="b"/>
              <a:pathLst>
                <a:path w="2965" h="2299" extrusionOk="0">
                  <a:moveTo>
                    <a:pt x="1488" y="0"/>
                  </a:moveTo>
                  <a:cubicBezTo>
                    <a:pt x="0" y="0"/>
                    <a:pt x="0" y="2298"/>
                    <a:pt x="1488" y="2298"/>
                  </a:cubicBezTo>
                  <a:cubicBezTo>
                    <a:pt x="2965" y="2298"/>
                    <a:pt x="2965" y="0"/>
                    <a:pt x="1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3463225" y="2813875"/>
              <a:ext cx="74125" cy="57475"/>
            </a:xfrm>
            <a:custGeom>
              <a:avLst/>
              <a:gdLst/>
              <a:ahLst/>
              <a:cxnLst/>
              <a:rect l="l" t="t" r="r" b="b"/>
              <a:pathLst>
                <a:path w="2965" h="2299" extrusionOk="0">
                  <a:moveTo>
                    <a:pt x="1477" y="0"/>
                  </a:moveTo>
                  <a:cubicBezTo>
                    <a:pt x="0" y="0"/>
                    <a:pt x="0" y="2298"/>
                    <a:pt x="1477" y="2298"/>
                  </a:cubicBezTo>
                  <a:cubicBezTo>
                    <a:pt x="2965" y="2298"/>
                    <a:pt x="2965" y="0"/>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3720100" y="2813875"/>
              <a:ext cx="74125" cy="57475"/>
            </a:xfrm>
            <a:custGeom>
              <a:avLst/>
              <a:gdLst/>
              <a:ahLst/>
              <a:cxnLst/>
              <a:rect l="l" t="t" r="r" b="b"/>
              <a:pathLst>
                <a:path w="2965" h="2299" extrusionOk="0">
                  <a:moveTo>
                    <a:pt x="1489" y="0"/>
                  </a:moveTo>
                  <a:cubicBezTo>
                    <a:pt x="0" y="0"/>
                    <a:pt x="0" y="2298"/>
                    <a:pt x="1489" y="2298"/>
                  </a:cubicBezTo>
                  <a:cubicBezTo>
                    <a:pt x="2965" y="2298"/>
                    <a:pt x="2965" y="0"/>
                    <a:pt x="1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4"/>
          <p:cNvSpPr txBox="1">
            <a:spLocks noGrp="1"/>
          </p:cNvSpPr>
          <p:nvPr>
            <p:ph type="title"/>
          </p:nvPr>
        </p:nvSpPr>
        <p:spPr>
          <a:xfrm>
            <a:off x="31450" y="1660675"/>
            <a:ext cx="3027900" cy="6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Hyperparameters</a:t>
            </a:r>
            <a:endParaRPr/>
          </a:p>
        </p:txBody>
      </p:sp>
      <p:sp>
        <p:nvSpPr>
          <p:cNvPr id="850" name="Google Shape;850;p44"/>
          <p:cNvSpPr txBox="1"/>
          <p:nvPr/>
        </p:nvSpPr>
        <p:spPr>
          <a:xfrm>
            <a:off x="5796225" y="580950"/>
            <a:ext cx="3539100" cy="2545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KNN</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n_neighbors</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algorithm</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ETC</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n_estimatorsint</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max_depthint</a:t>
            </a:r>
            <a:endParaRPr>
              <a:solidFill>
                <a:schemeClr val="dk1"/>
              </a:solidFill>
              <a:latin typeface="Open Sans"/>
              <a:ea typeface="Open Sans"/>
              <a:cs typeface="Open Sans"/>
              <a:sym typeface="Open Sans"/>
            </a:endParaRPr>
          </a:p>
          <a:p>
            <a:pPr marL="457200" lvl="0" indent="0" algn="l" rtl="0">
              <a:lnSpc>
                <a:spcPct val="115000"/>
              </a:lnSpc>
              <a:spcBef>
                <a:spcPts val="16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600"/>
              </a:spcBef>
              <a:spcAft>
                <a:spcPts val="1600"/>
              </a:spcAft>
              <a:buNone/>
            </a:pPr>
            <a:endParaRPr>
              <a:solidFill>
                <a:schemeClr val="dk1"/>
              </a:solidFill>
              <a:latin typeface="Open Sans"/>
              <a:ea typeface="Open Sans"/>
              <a:cs typeface="Open Sans"/>
              <a:sym typeface="Open Sans"/>
            </a:endParaRPr>
          </a:p>
        </p:txBody>
      </p:sp>
      <p:sp>
        <p:nvSpPr>
          <p:cNvPr id="851" name="Google Shape;851;p44"/>
          <p:cNvSpPr txBox="1"/>
          <p:nvPr/>
        </p:nvSpPr>
        <p:spPr>
          <a:xfrm>
            <a:off x="325150" y="3438025"/>
            <a:ext cx="2734200" cy="1348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DTC, RFC, HGBC</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min_samples_split</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min_samples_leaf</a:t>
            </a:r>
            <a:endParaRPr>
              <a:solidFill>
                <a:schemeClr val="dk1"/>
              </a:solidFill>
              <a:latin typeface="Open Sans"/>
              <a:ea typeface="Open Sans"/>
              <a:cs typeface="Open Sans"/>
              <a:sym typeface="Open Sans"/>
            </a:endParaRPr>
          </a:p>
          <a:p>
            <a:pPr marL="0" lvl="0" indent="0" algn="l" rtl="0">
              <a:spcBef>
                <a:spcPts val="1600"/>
              </a:spcBef>
              <a:spcAft>
                <a:spcPts val="0"/>
              </a:spcAft>
              <a:buNone/>
            </a:pPr>
            <a:endParaRPr>
              <a:latin typeface="Open Sans"/>
              <a:ea typeface="Open Sans"/>
              <a:cs typeface="Open Sans"/>
              <a:sym typeface="Open Sans"/>
            </a:endParaRPr>
          </a:p>
        </p:txBody>
      </p:sp>
      <p:sp>
        <p:nvSpPr>
          <p:cNvPr id="852" name="Google Shape;852;p44"/>
          <p:cNvSpPr txBox="1"/>
          <p:nvPr/>
        </p:nvSpPr>
        <p:spPr>
          <a:xfrm>
            <a:off x="3971675" y="2297875"/>
            <a:ext cx="3630900" cy="2134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LR</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tol</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MLPC</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alpha</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learning_rate_init</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SVC</a:t>
            </a:r>
            <a:endParaRPr>
              <a:solidFill>
                <a:schemeClr val="dk1"/>
              </a:solidFill>
              <a:latin typeface="Open Sans"/>
              <a:ea typeface="Open Sans"/>
              <a:cs typeface="Open Sans"/>
              <a:sym typeface="Open Sans"/>
            </a:endParaRPr>
          </a:p>
          <a:p>
            <a:pPr marL="914400" lvl="1"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decision_function_shape</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5"/>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858" name="Google Shape;858;p45"/>
          <p:cNvSpPr/>
          <p:nvPr/>
        </p:nvSpPr>
        <p:spPr>
          <a:xfrm>
            <a:off x="1281950" y="1761900"/>
            <a:ext cx="353700" cy="18012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1936051" y="1761901"/>
            <a:ext cx="353700" cy="18012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2648276" y="1800996"/>
            <a:ext cx="353700" cy="1762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3360500" y="1929000"/>
            <a:ext cx="353700" cy="16344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45"/>
          <p:cNvCxnSpPr/>
          <p:nvPr/>
        </p:nvCxnSpPr>
        <p:spPr>
          <a:xfrm>
            <a:off x="1009375" y="3563250"/>
            <a:ext cx="2980800" cy="0"/>
          </a:xfrm>
          <a:prstGeom prst="straightConnector1">
            <a:avLst/>
          </a:prstGeom>
          <a:noFill/>
          <a:ln w="9525" cap="flat" cmpd="sng">
            <a:solidFill>
              <a:schemeClr val="dk1"/>
            </a:solidFill>
            <a:prstDash val="solid"/>
            <a:round/>
            <a:headEnd type="none" w="med" len="med"/>
            <a:tailEnd type="none" w="med" len="med"/>
          </a:ln>
        </p:spPr>
      </p:cxnSp>
      <p:sp>
        <p:nvSpPr>
          <p:cNvPr id="863" name="Google Shape;863;p45"/>
          <p:cNvSpPr txBox="1"/>
          <p:nvPr/>
        </p:nvSpPr>
        <p:spPr>
          <a:xfrm>
            <a:off x="1118438" y="1928988"/>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swald"/>
                <a:ea typeface="Oswald"/>
                <a:cs typeface="Oswald"/>
                <a:sym typeface="Oswald"/>
              </a:rPr>
              <a:t>0.88</a:t>
            </a:r>
            <a:endParaRPr>
              <a:solidFill>
                <a:schemeClr val="lt1"/>
              </a:solidFill>
              <a:latin typeface="Oswald"/>
              <a:ea typeface="Oswald"/>
              <a:cs typeface="Oswald"/>
              <a:sym typeface="Oswald"/>
            </a:endParaRPr>
          </a:p>
        </p:txBody>
      </p:sp>
      <p:sp>
        <p:nvSpPr>
          <p:cNvPr id="864" name="Google Shape;864;p45"/>
          <p:cNvSpPr txBox="1"/>
          <p:nvPr/>
        </p:nvSpPr>
        <p:spPr>
          <a:xfrm>
            <a:off x="1801613" y="1928988"/>
            <a:ext cx="6807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Oswald"/>
                <a:ea typeface="Oswald"/>
                <a:cs typeface="Oswald"/>
                <a:sym typeface="Oswald"/>
              </a:rPr>
              <a:t>  0.88</a:t>
            </a:r>
            <a:endParaRPr>
              <a:solidFill>
                <a:schemeClr val="lt1"/>
              </a:solidFill>
              <a:latin typeface="Oswald"/>
              <a:ea typeface="Oswald"/>
              <a:cs typeface="Oswald"/>
              <a:sym typeface="Oswald"/>
            </a:endParaRPr>
          </a:p>
        </p:txBody>
      </p:sp>
      <p:sp>
        <p:nvSpPr>
          <p:cNvPr id="865" name="Google Shape;865;p45"/>
          <p:cNvSpPr txBox="1"/>
          <p:nvPr/>
        </p:nvSpPr>
        <p:spPr>
          <a:xfrm>
            <a:off x="2513850" y="1928988"/>
            <a:ext cx="6807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Oswald"/>
                <a:ea typeface="Oswald"/>
                <a:cs typeface="Oswald"/>
                <a:sym typeface="Oswald"/>
              </a:rPr>
              <a:t>  0.87</a:t>
            </a:r>
            <a:endParaRPr>
              <a:solidFill>
                <a:schemeClr val="lt1"/>
              </a:solidFill>
              <a:latin typeface="Oswald"/>
              <a:ea typeface="Oswald"/>
              <a:cs typeface="Oswald"/>
              <a:sym typeface="Oswald"/>
            </a:endParaRPr>
          </a:p>
        </p:txBody>
      </p:sp>
      <p:sp>
        <p:nvSpPr>
          <p:cNvPr id="866" name="Google Shape;866;p45"/>
          <p:cNvSpPr txBox="1"/>
          <p:nvPr/>
        </p:nvSpPr>
        <p:spPr>
          <a:xfrm>
            <a:off x="3226063" y="2058688"/>
            <a:ext cx="6807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Oswald"/>
                <a:ea typeface="Oswald"/>
                <a:cs typeface="Oswald"/>
                <a:sym typeface="Oswald"/>
              </a:rPr>
              <a:t>  0.82</a:t>
            </a:r>
            <a:endParaRPr>
              <a:solidFill>
                <a:schemeClr val="lt1"/>
              </a:solidFill>
              <a:latin typeface="Oswald"/>
              <a:ea typeface="Oswald"/>
              <a:cs typeface="Oswald"/>
              <a:sym typeface="Oswald"/>
            </a:endParaRPr>
          </a:p>
        </p:txBody>
      </p:sp>
      <p:sp>
        <p:nvSpPr>
          <p:cNvPr id="867" name="Google Shape;867;p45"/>
          <p:cNvSpPr txBox="1"/>
          <p:nvPr/>
        </p:nvSpPr>
        <p:spPr>
          <a:xfrm rot="2700000">
            <a:off x="1131253" y="3995787"/>
            <a:ext cx="1383949"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ExtraTreeClassifier</a:t>
            </a:r>
            <a:endParaRPr sz="1200">
              <a:solidFill>
                <a:schemeClr val="dk1"/>
              </a:solidFill>
              <a:latin typeface="Oswald"/>
              <a:ea typeface="Oswald"/>
              <a:cs typeface="Oswald"/>
              <a:sym typeface="Oswald"/>
            </a:endParaRPr>
          </a:p>
        </p:txBody>
      </p:sp>
      <p:sp>
        <p:nvSpPr>
          <p:cNvPr id="868" name="Google Shape;868;p45"/>
          <p:cNvSpPr txBox="1"/>
          <p:nvPr/>
        </p:nvSpPr>
        <p:spPr>
          <a:xfrm rot="2700000">
            <a:off x="1777042" y="4175485"/>
            <a:ext cx="1892218"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HistGradientBoostingClassifier</a:t>
            </a:r>
            <a:endParaRPr sz="1200">
              <a:solidFill>
                <a:schemeClr val="dk1"/>
              </a:solidFill>
              <a:latin typeface="Oswald"/>
              <a:ea typeface="Oswald"/>
              <a:cs typeface="Oswald"/>
              <a:sym typeface="Oswald"/>
            </a:endParaRPr>
          </a:p>
        </p:txBody>
      </p:sp>
      <p:sp>
        <p:nvSpPr>
          <p:cNvPr id="869" name="Google Shape;869;p45"/>
          <p:cNvSpPr txBox="1"/>
          <p:nvPr/>
        </p:nvSpPr>
        <p:spPr>
          <a:xfrm rot="2700000">
            <a:off x="2539068" y="4043786"/>
            <a:ext cx="1519714"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RandomForestClassifier</a:t>
            </a:r>
            <a:endParaRPr sz="1200">
              <a:solidFill>
                <a:schemeClr val="dk1"/>
              </a:solidFill>
              <a:latin typeface="Oswald"/>
              <a:ea typeface="Oswald"/>
              <a:cs typeface="Oswald"/>
              <a:sym typeface="Oswald"/>
            </a:endParaRPr>
          </a:p>
        </p:txBody>
      </p:sp>
      <p:sp>
        <p:nvSpPr>
          <p:cNvPr id="870" name="Google Shape;870;p45"/>
          <p:cNvSpPr txBox="1"/>
          <p:nvPr/>
        </p:nvSpPr>
        <p:spPr>
          <a:xfrm rot="2700000">
            <a:off x="3269335" y="4035237"/>
            <a:ext cx="1495531"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MLPClassifier</a:t>
            </a:r>
            <a:endParaRPr sz="1200">
              <a:solidFill>
                <a:schemeClr val="dk1"/>
              </a:solidFill>
              <a:latin typeface="Oswald"/>
              <a:ea typeface="Oswald"/>
              <a:cs typeface="Oswald"/>
              <a:sym typeface="Oswald"/>
            </a:endParaRPr>
          </a:p>
        </p:txBody>
      </p:sp>
      <p:sp>
        <p:nvSpPr>
          <p:cNvPr id="871" name="Google Shape;871;p45"/>
          <p:cNvSpPr/>
          <p:nvPr/>
        </p:nvSpPr>
        <p:spPr>
          <a:xfrm>
            <a:off x="5226850" y="1998150"/>
            <a:ext cx="353700" cy="1564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5939075" y="2099875"/>
            <a:ext cx="353700" cy="14631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6651300" y="2230949"/>
            <a:ext cx="353700" cy="1332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7363525" y="2377500"/>
            <a:ext cx="353700" cy="1185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 name="Google Shape;875;p45"/>
          <p:cNvCxnSpPr/>
          <p:nvPr/>
        </p:nvCxnSpPr>
        <p:spPr>
          <a:xfrm>
            <a:off x="5012400" y="3563250"/>
            <a:ext cx="2980500" cy="0"/>
          </a:xfrm>
          <a:prstGeom prst="straightConnector1">
            <a:avLst/>
          </a:prstGeom>
          <a:noFill/>
          <a:ln w="9525" cap="flat" cmpd="sng">
            <a:solidFill>
              <a:schemeClr val="dk1"/>
            </a:solidFill>
            <a:prstDash val="solid"/>
            <a:round/>
            <a:headEnd type="none" w="med" len="med"/>
            <a:tailEnd type="none" w="med" len="med"/>
          </a:ln>
        </p:spPr>
      </p:cxnSp>
      <p:sp>
        <p:nvSpPr>
          <p:cNvPr id="876" name="Google Shape;876;p45"/>
          <p:cNvSpPr txBox="1"/>
          <p:nvPr/>
        </p:nvSpPr>
        <p:spPr>
          <a:xfrm>
            <a:off x="5063338" y="2142463"/>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swald"/>
                <a:ea typeface="Oswald"/>
                <a:cs typeface="Oswald"/>
                <a:sym typeface="Oswald"/>
              </a:rPr>
              <a:t>0.81</a:t>
            </a:r>
            <a:endParaRPr>
              <a:solidFill>
                <a:schemeClr val="lt1"/>
              </a:solidFill>
              <a:latin typeface="Oswald"/>
              <a:ea typeface="Oswald"/>
              <a:cs typeface="Oswald"/>
              <a:sym typeface="Oswald"/>
            </a:endParaRPr>
          </a:p>
        </p:txBody>
      </p:sp>
      <p:sp>
        <p:nvSpPr>
          <p:cNvPr id="877" name="Google Shape;877;p45"/>
          <p:cNvSpPr txBox="1"/>
          <p:nvPr/>
        </p:nvSpPr>
        <p:spPr>
          <a:xfrm>
            <a:off x="5857313" y="2248638"/>
            <a:ext cx="6807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Oswald"/>
                <a:ea typeface="Oswald"/>
                <a:cs typeface="Oswald"/>
                <a:sym typeface="Oswald"/>
              </a:rPr>
              <a:t> 0.79</a:t>
            </a:r>
            <a:endParaRPr>
              <a:solidFill>
                <a:schemeClr val="lt1"/>
              </a:solidFill>
              <a:latin typeface="Oswald"/>
              <a:ea typeface="Oswald"/>
              <a:cs typeface="Oswald"/>
              <a:sym typeface="Oswald"/>
            </a:endParaRPr>
          </a:p>
        </p:txBody>
      </p:sp>
      <p:sp>
        <p:nvSpPr>
          <p:cNvPr id="878" name="Google Shape;878;p45"/>
          <p:cNvSpPr txBox="1"/>
          <p:nvPr/>
        </p:nvSpPr>
        <p:spPr>
          <a:xfrm>
            <a:off x="6487788" y="2377488"/>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swald"/>
                <a:ea typeface="Oswald"/>
                <a:cs typeface="Oswald"/>
                <a:sym typeface="Oswald"/>
              </a:rPr>
              <a:t>0.75</a:t>
            </a:r>
            <a:endParaRPr>
              <a:solidFill>
                <a:schemeClr val="lt1"/>
              </a:solidFill>
              <a:latin typeface="Oswald"/>
              <a:ea typeface="Oswald"/>
              <a:cs typeface="Oswald"/>
              <a:sym typeface="Oswald"/>
            </a:endParaRPr>
          </a:p>
        </p:txBody>
      </p:sp>
      <p:sp>
        <p:nvSpPr>
          <p:cNvPr id="879" name="Google Shape;879;p45"/>
          <p:cNvSpPr txBox="1"/>
          <p:nvPr/>
        </p:nvSpPr>
        <p:spPr>
          <a:xfrm>
            <a:off x="7200013" y="2487838"/>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swald"/>
                <a:ea typeface="Oswald"/>
                <a:cs typeface="Oswald"/>
                <a:sym typeface="Oswald"/>
              </a:rPr>
              <a:t>0.71</a:t>
            </a:r>
            <a:endParaRPr>
              <a:solidFill>
                <a:schemeClr val="lt1"/>
              </a:solidFill>
              <a:latin typeface="Oswald"/>
              <a:ea typeface="Oswald"/>
              <a:cs typeface="Oswald"/>
              <a:sym typeface="Oswald"/>
            </a:endParaRPr>
          </a:p>
        </p:txBody>
      </p:sp>
      <p:sp>
        <p:nvSpPr>
          <p:cNvPr id="880" name="Google Shape;880;p45"/>
          <p:cNvSpPr txBox="1"/>
          <p:nvPr/>
        </p:nvSpPr>
        <p:spPr>
          <a:xfrm rot="2700000">
            <a:off x="5113961" y="4044836"/>
            <a:ext cx="1522684"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KNeighborsClassifier</a:t>
            </a:r>
            <a:endParaRPr sz="1200">
              <a:solidFill>
                <a:schemeClr val="dk1"/>
              </a:solidFill>
              <a:latin typeface="Oswald"/>
              <a:ea typeface="Oswald"/>
              <a:cs typeface="Oswald"/>
              <a:sym typeface="Oswald"/>
            </a:endParaRPr>
          </a:p>
        </p:txBody>
      </p:sp>
      <p:sp>
        <p:nvSpPr>
          <p:cNvPr id="881" name="Google Shape;881;p45"/>
          <p:cNvSpPr txBox="1"/>
          <p:nvPr/>
        </p:nvSpPr>
        <p:spPr>
          <a:xfrm rot="2700000">
            <a:off x="5846858" y="4014237"/>
            <a:ext cx="1436134"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DecisionTreeClassifier</a:t>
            </a:r>
            <a:endParaRPr sz="1200">
              <a:solidFill>
                <a:schemeClr val="dk1"/>
              </a:solidFill>
              <a:latin typeface="Oswald"/>
              <a:ea typeface="Oswald"/>
              <a:cs typeface="Oswald"/>
              <a:sym typeface="Oswald"/>
            </a:endParaRPr>
          </a:p>
        </p:txBody>
      </p:sp>
      <p:sp>
        <p:nvSpPr>
          <p:cNvPr id="882" name="Google Shape;882;p45"/>
          <p:cNvSpPr txBox="1"/>
          <p:nvPr/>
        </p:nvSpPr>
        <p:spPr>
          <a:xfrm rot="2700000">
            <a:off x="6599451" y="3905336"/>
            <a:ext cx="1128118"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SVC</a:t>
            </a:r>
            <a:endParaRPr sz="1200">
              <a:solidFill>
                <a:schemeClr val="dk1"/>
              </a:solidFill>
              <a:latin typeface="Oswald"/>
              <a:ea typeface="Oswald"/>
              <a:cs typeface="Oswald"/>
              <a:sym typeface="Oswald"/>
            </a:endParaRPr>
          </a:p>
        </p:txBody>
      </p:sp>
      <p:sp>
        <p:nvSpPr>
          <p:cNvPr id="883" name="Google Shape;883;p45"/>
          <p:cNvSpPr txBox="1"/>
          <p:nvPr/>
        </p:nvSpPr>
        <p:spPr>
          <a:xfrm rot="2700000">
            <a:off x="7295162" y="3980186"/>
            <a:ext cx="1339826" cy="3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swald"/>
                <a:ea typeface="Oswald"/>
                <a:cs typeface="Oswald"/>
                <a:sym typeface="Oswald"/>
              </a:rPr>
              <a:t>LogisticRegression</a:t>
            </a:r>
            <a:endParaRPr sz="1200">
              <a:solidFill>
                <a:schemeClr val="dk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BEST MODEL ANALYSIS</a:t>
            </a:r>
            <a:endParaRPr/>
          </a:p>
        </p:txBody>
      </p:sp>
      <p:sp>
        <p:nvSpPr>
          <p:cNvPr id="889" name="Google Shape;889;p46"/>
          <p:cNvSpPr txBox="1">
            <a:spLocks noGrp="1"/>
          </p:cNvSpPr>
          <p:nvPr>
            <p:ph type="title" idx="2"/>
          </p:nvPr>
        </p:nvSpPr>
        <p:spPr>
          <a:xfrm>
            <a:off x="717513" y="1532175"/>
            <a:ext cx="1984800" cy="4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Elevation</a:t>
            </a:r>
            <a:endParaRPr/>
          </a:p>
        </p:txBody>
      </p:sp>
      <p:sp>
        <p:nvSpPr>
          <p:cNvPr id="890" name="Google Shape;890;p46"/>
          <p:cNvSpPr txBox="1">
            <a:spLocks noGrp="1"/>
          </p:cNvSpPr>
          <p:nvPr>
            <p:ph type="subTitle" idx="1"/>
          </p:nvPr>
        </p:nvSpPr>
        <p:spPr>
          <a:xfrm>
            <a:off x="717513" y="1935475"/>
            <a:ext cx="1984800" cy="93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Elevation in meters</a:t>
            </a:r>
            <a:endParaRPr/>
          </a:p>
          <a:p>
            <a:pPr marL="0" lvl="0" indent="0" algn="r" rtl="0">
              <a:spcBef>
                <a:spcPts val="1600"/>
              </a:spcBef>
              <a:spcAft>
                <a:spcPts val="0"/>
              </a:spcAft>
              <a:buNone/>
            </a:pPr>
            <a:r>
              <a:rPr lang="en"/>
              <a:t>Importance 0.184323 </a:t>
            </a:r>
            <a:endParaRPr/>
          </a:p>
          <a:p>
            <a:pPr marL="0" lvl="0" indent="0" algn="r" rtl="0">
              <a:spcBef>
                <a:spcPts val="1600"/>
              </a:spcBef>
              <a:spcAft>
                <a:spcPts val="1600"/>
              </a:spcAft>
              <a:buNone/>
            </a:pPr>
            <a:endParaRPr/>
          </a:p>
        </p:txBody>
      </p:sp>
      <p:sp>
        <p:nvSpPr>
          <p:cNvPr id="891" name="Google Shape;891;p46"/>
          <p:cNvSpPr txBox="1">
            <a:spLocks noGrp="1"/>
          </p:cNvSpPr>
          <p:nvPr>
            <p:ph type="title" idx="3"/>
          </p:nvPr>
        </p:nvSpPr>
        <p:spPr>
          <a:xfrm>
            <a:off x="6441667" y="1532175"/>
            <a:ext cx="19848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Fire Points</a:t>
            </a:r>
            <a:endParaRPr/>
          </a:p>
        </p:txBody>
      </p:sp>
      <p:sp>
        <p:nvSpPr>
          <p:cNvPr id="892" name="Google Shape;892;p46"/>
          <p:cNvSpPr txBox="1">
            <a:spLocks noGrp="1"/>
          </p:cNvSpPr>
          <p:nvPr>
            <p:ph type="subTitle" idx="4"/>
          </p:nvPr>
        </p:nvSpPr>
        <p:spPr>
          <a:xfrm>
            <a:off x="6441677" y="1935475"/>
            <a:ext cx="2453400" cy="9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Horz Dist to nearest wildfire ignition points</a:t>
            </a:r>
            <a:endParaRPr/>
          </a:p>
          <a:p>
            <a:pPr marL="0" lvl="0" indent="0" algn="l" rtl="0">
              <a:spcBef>
                <a:spcPts val="1600"/>
              </a:spcBef>
              <a:spcAft>
                <a:spcPts val="1600"/>
              </a:spcAft>
              <a:buNone/>
            </a:pPr>
            <a:r>
              <a:rPr lang="en"/>
              <a:t>Importance 0.0560241</a:t>
            </a:r>
            <a:endParaRPr/>
          </a:p>
        </p:txBody>
      </p:sp>
      <p:sp>
        <p:nvSpPr>
          <p:cNvPr id="893" name="Google Shape;893;p46"/>
          <p:cNvSpPr txBox="1">
            <a:spLocks noGrp="1"/>
          </p:cNvSpPr>
          <p:nvPr>
            <p:ph type="title" idx="5"/>
          </p:nvPr>
        </p:nvSpPr>
        <p:spPr>
          <a:xfrm>
            <a:off x="717513" y="3225152"/>
            <a:ext cx="1984800" cy="4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Wilderness Area 4</a:t>
            </a:r>
            <a:endParaRPr/>
          </a:p>
        </p:txBody>
      </p:sp>
      <p:sp>
        <p:nvSpPr>
          <p:cNvPr id="894" name="Google Shape;894;p46"/>
          <p:cNvSpPr txBox="1">
            <a:spLocks noGrp="1"/>
          </p:cNvSpPr>
          <p:nvPr>
            <p:ph type="subTitle" idx="6"/>
          </p:nvPr>
        </p:nvSpPr>
        <p:spPr>
          <a:xfrm>
            <a:off x="717513" y="3628452"/>
            <a:ext cx="1984800" cy="93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Cache la Poudre Wilderness Area</a:t>
            </a:r>
            <a:endParaRPr/>
          </a:p>
          <a:p>
            <a:pPr marL="0" lvl="0" indent="0" algn="r" rtl="0">
              <a:spcBef>
                <a:spcPts val="1600"/>
              </a:spcBef>
              <a:spcAft>
                <a:spcPts val="0"/>
              </a:spcAft>
              <a:buNone/>
            </a:pPr>
            <a:r>
              <a:rPr lang="en"/>
              <a:t>Importance 0.101644</a:t>
            </a:r>
            <a:endParaRPr/>
          </a:p>
          <a:p>
            <a:pPr marL="0" lvl="0" indent="0" algn="r" rtl="0">
              <a:spcBef>
                <a:spcPts val="1600"/>
              </a:spcBef>
              <a:spcAft>
                <a:spcPts val="1600"/>
              </a:spcAft>
              <a:buNone/>
            </a:pPr>
            <a:endParaRPr/>
          </a:p>
        </p:txBody>
      </p:sp>
      <p:sp>
        <p:nvSpPr>
          <p:cNvPr id="895" name="Google Shape;895;p46"/>
          <p:cNvSpPr txBox="1">
            <a:spLocks noGrp="1"/>
          </p:cNvSpPr>
          <p:nvPr>
            <p:ph type="title" idx="7"/>
          </p:nvPr>
        </p:nvSpPr>
        <p:spPr>
          <a:xfrm>
            <a:off x="6441667" y="3225152"/>
            <a:ext cx="19848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Roadways</a:t>
            </a:r>
            <a:endParaRPr/>
          </a:p>
        </p:txBody>
      </p:sp>
      <p:sp>
        <p:nvSpPr>
          <p:cNvPr id="896" name="Google Shape;896;p46"/>
          <p:cNvSpPr txBox="1">
            <a:spLocks noGrp="1"/>
          </p:cNvSpPr>
          <p:nvPr>
            <p:ph type="subTitle" idx="8"/>
          </p:nvPr>
        </p:nvSpPr>
        <p:spPr>
          <a:xfrm>
            <a:off x="6441675" y="3628450"/>
            <a:ext cx="2201700" cy="9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Horizontal distance to nearest roadway</a:t>
            </a:r>
            <a:endParaRPr/>
          </a:p>
          <a:p>
            <a:pPr marL="0" lvl="0" indent="0" algn="l" rtl="0">
              <a:spcBef>
                <a:spcPts val="1600"/>
              </a:spcBef>
              <a:spcAft>
                <a:spcPts val="1600"/>
              </a:spcAft>
              <a:buNone/>
            </a:pPr>
            <a:r>
              <a:rPr lang="en"/>
              <a:t>Importance 0.0700632</a:t>
            </a:r>
            <a:endParaRPr/>
          </a:p>
        </p:txBody>
      </p:sp>
      <p:grpSp>
        <p:nvGrpSpPr>
          <p:cNvPr id="897" name="Google Shape;897;p46"/>
          <p:cNvGrpSpPr/>
          <p:nvPr/>
        </p:nvGrpSpPr>
        <p:grpSpPr>
          <a:xfrm>
            <a:off x="3146357" y="1489240"/>
            <a:ext cx="2851436" cy="2851416"/>
            <a:chOff x="2094000" y="1043125"/>
            <a:chExt cx="3625475" cy="3625450"/>
          </a:xfrm>
        </p:grpSpPr>
        <p:sp>
          <p:nvSpPr>
            <p:cNvPr id="898" name="Google Shape;898;p46"/>
            <p:cNvSpPr/>
            <p:nvPr/>
          </p:nvSpPr>
          <p:spPr>
            <a:xfrm>
              <a:off x="3358450" y="3119850"/>
              <a:ext cx="2311625" cy="1548725"/>
            </a:xfrm>
            <a:custGeom>
              <a:avLst/>
              <a:gdLst/>
              <a:ahLst/>
              <a:cxnLst/>
              <a:rect l="l" t="t" r="r" b="b"/>
              <a:pathLst>
                <a:path w="92465" h="61949" extrusionOk="0">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2094000" y="2288200"/>
              <a:ext cx="1544850" cy="2328300"/>
            </a:xfrm>
            <a:custGeom>
              <a:avLst/>
              <a:gdLst/>
              <a:ahLst/>
              <a:cxnLst/>
              <a:rect l="l" t="t" r="r" b="b"/>
              <a:pathLst>
                <a:path w="61794" h="93132" extrusionOk="0">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4188300" y="1105025"/>
              <a:ext cx="1531175" cy="2291375"/>
            </a:xfrm>
            <a:custGeom>
              <a:avLst/>
              <a:gdLst/>
              <a:ahLst/>
              <a:cxnLst/>
              <a:rect l="l" t="t" r="r" b="b"/>
              <a:pathLst>
                <a:path w="61247" h="91655" extrusionOk="0">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2152925" y="1043125"/>
              <a:ext cx="2329200" cy="1534725"/>
            </a:xfrm>
            <a:custGeom>
              <a:avLst/>
              <a:gdLst/>
              <a:ahLst/>
              <a:cxnLst/>
              <a:rect l="l" t="t" r="r" b="b"/>
              <a:pathLst>
                <a:path w="93168" h="61389" extrusionOk="0">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02" name="Google Shape;902;p46"/>
          <p:cNvCxnSpPr/>
          <p:nvPr/>
        </p:nvCxnSpPr>
        <p:spPr>
          <a:xfrm>
            <a:off x="5447300" y="1991150"/>
            <a:ext cx="928800" cy="0"/>
          </a:xfrm>
          <a:prstGeom prst="straightConnector1">
            <a:avLst/>
          </a:prstGeom>
          <a:noFill/>
          <a:ln w="9525" cap="flat" cmpd="sng">
            <a:solidFill>
              <a:schemeClr val="dk1"/>
            </a:solidFill>
            <a:prstDash val="solid"/>
            <a:round/>
            <a:headEnd type="none" w="med" len="med"/>
            <a:tailEnd type="oval" w="med" len="med"/>
          </a:ln>
        </p:spPr>
      </p:cxnSp>
      <p:cxnSp>
        <p:nvCxnSpPr>
          <p:cNvPr id="903" name="Google Shape;903;p46"/>
          <p:cNvCxnSpPr/>
          <p:nvPr/>
        </p:nvCxnSpPr>
        <p:spPr>
          <a:xfrm>
            <a:off x="5447300" y="3769702"/>
            <a:ext cx="928800" cy="0"/>
          </a:xfrm>
          <a:prstGeom prst="straightConnector1">
            <a:avLst/>
          </a:prstGeom>
          <a:noFill/>
          <a:ln w="9525" cap="flat" cmpd="sng">
            <a:solidFill>
              <a:schemeClr val="dk1"/>
            </a:solidFill>
            <a:prstDash val="solid"/>
            <a:round/>
            <a:headEnd type="none" w="med" len="med"/>
            <a:tailEnd type="oval" w="med" len="med"/>
          </a:ln>
        </p:spPr>
      </p:cxnSp>
      <p:cxnSp>
        <p:nvCxnSpPr>
          <p:cNvPr id="904" name="Google Shape;904;p46"/>
          <p:cNvCxnSpPr/>
          <p:nvPr/>
        </p:nvCxnSpPr>
        <p:spPr>
          <a:xfrm>
            <a:off x="2783750" y="1991150"/>
            <a:ext cx="928800" cy="0"/>
          </a:xfrm>
          <a:prstGeom prst="straightConnector1">
            <a:avLst/>
          </a:prstGeom>
          <a:noFill/>
          <a:ln w="9525" cap="flat" cmpd="sng">
            <a:solidFill>
              <a:schemeClr val="dk1"/>
            </a:solidFill>
            <a:prstDash val="solid"/>
            <a:round/>
            <a:headEnd type="oval" w="med" len="med"/>
            <a:tailEnd type="none" w="med" len="med"/>
          </a:ln>
        </p:spPr>
      </p:cxnSp>
      <p:cxnSp>
        <p:nvCxnSpPr>
          <p:cNvPr id="905" name="Google Shape;905;p46"/>
          <p:cNvCxnSpPr/>
          <p:nvPr/>
        </p:nvCxnSpPr>
        <p:spPr>
          <a:xfrm>
            <a:off x="2783750" y="3769702"/>
            <a:ext cx="928800" cy="0"/>
          </a:xfrm>
          <a:prstGeom prst="straightConnector1">
            <a:avLst/>
          </a:prstGeom>
          <a:noFill/>
          <a:ln w="9525" cap="flat" cmpd="sng">
            <a:solidFill>
              <a:schemeClr val="dk1"/>
            </a:solidFill>
            <a:prstDash val="solid"/>
            <a:round/>
            <a:headEnd type="oval" w="med" len="med"/>
            <a:tailEnd type="none" w="med" len="med"/>
          </a:ln>
        </p:spPr>
      </p:cxnSp>
      <p:grpSp>
        <p:nvGrpSpPr>
          <p:cNvPr id="906" name="Google Shape;906;p46"/>
          <p:cNvGrpSpPr/>
          <p:nvPr/>
        </p:nvGrpSpPr>
        <p:grpSpPr>
          <a:xfrm>
            <a:off x="3306869" y="2831080"/>
            <a:ext cx="349629" cy="346261"/>
            <a:chOff x="3860250" y="1427025"/>
            <a:chExt cx="487900" cy="483200"/>
          </a:xfrm>
        </p:grpSpPr>
        <p:sp>
          <p:nvSpPr>
            <p:cNvPr id="907" name="Google Shape;907;p46"/>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08" name="Google Shape;908;p46"/>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09" name="Google Shape;909;p46"/>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910" name="Google Shape;910;p46"/>
          <p:cNvSpPr/>
          <p:nvPr/>
        </p:nvSpPr>
        <p:spPr>
          <a:xfrm>
            <a:off x="4386247" y="1705046"/>
            <a:ext cx="349629" cy="34622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911" name="Google Shape;911;p46"/>
          <p:cNvGrpSpPr/>
          <p:nvPr/>
        </p:nvGrpSpPr>
        <p:grpSpPr>
          <a:xfrm>
            <a:off x="4396396" y="3863612"/>
            <a:ext cx="329331" cy="325928"/>
            <a:chOff x="3282325" y="2035675"/>
            <a:chExt cx="459575" cy="454825"/>
          </a:xfrm>
        </p:grpSpPr>
        <p:sp>
          <p:nvSpPr>
            <p:cNvPr id="912" name="Google Shape;912;p46"/>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13" name="Google Shape;913;p46"/>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14" name="Google Shape;914;p46"/>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15" name="Google Shape;915;p46"/>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916" name="Google Shape;916;p46"/>
          <p:cNvSpPr/>
          <p:nvPr/>
        </p:nvSpPr>
        <p:spPr>
          <a:xfrm>
            <a:off x="5500695" y="2831098"/>
            <a:ext cx="284006" cy="346225"/>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917" name="Google Shape;917;p46"/>
          <p:cNvGrpSpPr/>
          <p:nvPr/>
        </p:nvGrpSpPr>
        <p:grpSpPr>
          <a:xfrm flipH="1">
            <a:off x="2168739" y="1436206"/>
            <a:ext cx="446222" cy="77476"/>
            <a:chOff x="6146875" y="1767300"/>
            <a:chExt cx="331025" cy="57475"/>
          </a:xfrm>
        </p:grpSpPr>
        <p:sp>
          <p:nvSpPr>
            <p:cNvPr id="918" name="Google Shape;918;p4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6"/>
          <p:cNvGrpSpPr/>
          <p:nvPr/>
        </p:nvGrpSpPr>
        <p:grpSpPr>
          <a:xfrm flipH="1">
            <a:off x="6535839" y="1436206"/>
            <a:ext cx="446222" cy="77476"/>
            <a:chOff x="6146875" y="1767300"/>
            <a:chExt cx="331025" cy="57475"/>
          </a:xfrm>
        </p:grpSpPr>
        <p:sp>
          <p:nvSpPr>
            <p:cNvPr id="922" name="Google Shape;922;p4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6"/>
          <p:cNvGrpSpPr/>
          <p:nvPr/>
        </p:nvGrpSpPr>
        <p:grpSpPr>
          <a:xfrm flipH="1">
            <a:off x="2168739" y="3139958"/>
            <a:ext cx="446222" cy="77476"/>
            <a:chOff x="6146875" y="1767300"/>
            <a:chExt cx="331025" cy="57475"/>
          </a:xfrm>
        </p:grpSpPr>
        <p:sp>
          <p:nvSpPr>
            <p:cNvPr id="926" name="Google Shape;926;p4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6"/>
          <p:cNvGrpSpPr/>
          <p:nvPr/>
        </p:nvGrpSpPr>
        <p:grpSpPr>
          <a:xfrm flipH="1">
            <a:off x="6535839" y="3139958"/>
            <a:ext cx="446222" cy="77476"/>
            <a:chOff x="6146875" y="1767300"/>
            <a:chExt cx="331025" cy="57475"/>
          </a:xfrm>
        </p:grpSpPr>
        <p:sp>
          <p:nvSpPr>
            <p:cNvPr id="930" name="Google Shape;930;p4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7"/>
          <p:cNvSpPr txBox="1">
            <a:spLocks noGrp="1"/>
          </p:cNvSpPr>
          <p:nvPr>
            <p:ph type="title" idx="2"/>
          </p:nvPr>
        </p:nvSpPr>
        <p:spPr>
          <a:xfrm>
            <a:off x="1489925" y="1220125"/>
            <a:ext cx="13530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938" name="Google Shape;938;p47"/>
          <p:cNvSpPr txBox="1">
            <a:spLocks noGrp="1"/>
          </p:cNvSpPr>
          <p:nvPr>
            <p:ph type="title"/>
          </p:nvPr>
        </p:nvSpPr>
        <p:spPr>
          <a:xfrm>
            <a:off x="995875" y="2589025"/>
            <a:ext cx="3947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939" name="Google Shape;939;p47"/>
          <p:cNvSpPr txBox="1">
            <a:spLocks noGrp="1"/>
          </p:cNvSpPr>
          <p:nvPr>
            <p:ph type="subTitle" idx="1"/>
          </p:nvPr>
        </p:nvSpPr>
        <p:spPr>
          <a:xfrm>
            <a:off x="995875" y="3205500"/>
            <a:ext cx="358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940" name="Google Shape;940;p47"/>
          <p:cNvGrpSpPr/>
          <p:nvPr/>
        </p:nvGrpSpPr>
        <p:grpSpPr>
          <a:xfrm>
            <a:off x="4584851" y="798716"/>
            <a:ext cx="3692747" cy="3689803"/>
            <a:chOff x="1736800" y="621675"/>
            <a:chExt cx="4451775" cy="4448225"/>
          </a:xfrm>
        </p:grpSpPr>
        <p:sp>
          <p:nvSpPr>
            <p:cNvPr id="941" name="Google Shape;941;p47"/>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flipH="1">
            <a:off x="1608664" y="2454243"/>
            <a:ext cx="446222" cy="77476"/>
            <a:chOff x="6146875" y="1767300"/>
            <a:chExt cx="331025" cy="57475"/>
          </a:xfrm>
        </p:grpSpPr>
        <p:sp>
          <p:nvSpPr>
            <p:cNvPr id="975" name="Google Shape;975;p4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48"/>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83" name="Google Shape;983;p48"/>
          <p:cNvSpPr txBox="1">
            <a:spLocks noGrp="1"/>
          </p:cNvSpPr>
          <p:nvPr>
            <p:ph type="body" idx="1"/>
          </p:nvPr>
        </p:nvSpPr>
        <p:spPr>
          <a:xfrm>
            <a:off x="717450" y="1273654"/>
            <a:ext cx="77091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Since Extra tree Classifier has the best score, we choose extra tree classifier as our model. Elevation in meters, wilderness area types, and the horizontal distance to nearest roadways, fire points, and surface water are the most important features of our model.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1"/>
          <p:cNvSpPr txBox="1">
            <a:spLocks noGrp="1"/>
          </p:cNvSpPr>
          <p:nvPr>
            <p:ph type="title"/>
          </p:nvPr>
        </p:nvSpPr>
        <p:spPr>
          <a:xfrm>
            <a:off x="3385400" y="1826365"/>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53" name="Google Shape;453;p31"/>
          <p:cNvSpPr txBox="1">
            <a:spLocks noGrp="1"/>
          </p:cNvSpPr>
          <p:nvPr>
            <p:ph type="title" idx="2"/>
          </p:nvPr>
        </p:nvSpPr>
        <p:spPr>
          <a:xfrm>
            <a:off x="3953150" y="385921"/>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54" name="Google Shape;454;p31"/>
          <p:cNvSpPr txBox="1">
            <a:spLocks noGrp="1"/>
          </p:cNvSpPr>
          <p:nvPr>
            <p:ph type="title" idx="3"/>
          </p:nvPr>
        </p:nvSpPr>
        <p:spPr>
          <a:xfrm>
            <a:off x="6395400" y="1826365"/>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
        <p:nvSpPr>
          <p:cNvPr id="455" name="Google Shape;455;p31"/>
          <p:cNvSpPr txBox="1">
            <a:spLocks noGrp="1"/>
          </p:cNvSpPr>
          <p:nvPr>
            <p:ph type="title" idx="4"/>
          </p:nvPr>
        </p:nvSpPr>
        <p:spPr>
          <a:xfrm>
            <a:off x="6963600" y="385921"/>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56" name="Google Shape;456;p31"/>
          <p:cNvSpPr txBox="1">
            <a:spLocks noGrp="1"/>
          </p:cNvSpPr>
          <p:nvPr>
            <p:ph type="title" idx="6"/>
          </p:nvPr>
        </p:nvSpPr>
        <p:spPr>
          <a:xfrm>
            <a:off x="3385400" y="3902069"/>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SELECTION</a:t>
            </a:r>
            <a:endParaRPr/>
          </a:p>
        </p:txBody>
      </p:sp>
      <p:sp>
        <p:nvSpPr>
          <p:cNvPr id="457" name="Google Shape;457;p31"/>
          <p:cNvSpPr txBox="1">
            <a:spLocks noGrp="1"/>
          </p:cNvSpPr>
          <p:nvPr>
            <p:ph type="title" idx="7"/>
          </p:nvPr>
        </p:nvSpPr>
        <p:spPr>
          <a:xfrm>
            <a:off x="3953150" y="2461625"/>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58" name="Google Shape;458;p31"/>
          <p:cNvSpPr txBox="1">
            <a:spLocks noGrp="1"/>
          </p:cNvSpPr>
          <p:nvPr>
            <p:ph type="title" idx="9"/>
          </p:nvPr>
        </p:nvSpPr>
        <p:spPr>
          <a:xfrm>
            <a:off x="6395400" y="3902069"/>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459" name="Google Shape;459;p31"/>
          <p:cNvSpPr txBox="1">
            <a:spLocks noGrp="1"/>
          </p:cNvSpPr>
          <p:nvPr>
            <p:ph type="title" idx="13"/>
          </p:nvPr>
        </p:nvSpPr>
        <p:spPr>
          <a:xfrm>
            <a:off x="6963600" y="2461625"/>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460" name="Google Shape;460;p31"/>
          <p:cNvGrpSpPr/>
          <p:nvPr/>
        </p:nvGrpSpPr>
        <p:grpSpPr>
          <a:xfrm flipH="1">
            <a:off x="4221564" y="1621252"/>
            <a:ext cx="446222" cy="77476"/>
            <a:chOff x="6146875" y="1767300"/>
            <a:chExt cx="331025" cy="57475"/>
          </a:xfrm>
        </p:grpSpPr>
        <p:sp>
          <p:nvSpPr>
            <p:cNvPr id="461" name="Google Shape;461;p3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1"/>
          <p:cNvGrpSpPr/>
          <p:nvPr/>
        </p:nvGrpSpPr>
        <p:grpSpPr>
          <a:xfrm flipH="1">
            <a:off x="7232039" y="1621252"/>
            <a:ext cx="446222" cy="77476"/>
            <a:chOff x="6146875" y="1767300"/>
            <a:chExt cx="331025" cy="57475"/>
          </a:xfrm>
        </p:grpSpPr>
        <p:sp>
          <p:nvSpPr>
            <p:cNvPr id="465" name="Google Shape;465;p3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1"/>
          <p:cNvGrpSpPr/>
          <p:nvPr/>
        </p:nvGrpSpPr>
        <p:grpSpPr>
          <a:xfrm flipH="1">
            <a:off x="4221564" y="3696956"/>
            <a:ext cx="446222" cy="77476"/>
            <a:chOff x="6146875" y="1767300"/>
            <a:chExt cx="331025" cy="57475"/>
          </a:xfrm>
        </p:grpSpPr>
        <p:sp>
          <p:nvSpPr>
            <p:cNvPr id="469" name="Google Shape;469;p3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1"/>
          <p:cNvGrpSpPr/>
          <p:nvPr/>
        </p:nvGrpSpPr>
        <p:grpSpPr>
          <a:xfrm flipH="1">
            <a:off x="7232039" y="3696956"/>
            <a:ext cx="446222" cy="77476"/>
            <a:chOff x="6146875" y="1767300"/>
            <a:chExt cx="331025" cy="57475"/>
          </a:xfrm>
        </p:grpSpPr>
        <p:sp>
          <p:nvSpPr>
            <p:cNvPr id="473" name="Google Shape;473;p3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6" name="Google Shape;476;p31"/>
          <p:cNvCxnSpPr/>
          <p:nvPr/>
        </p:nvCxnSpPr>
        <p:spPr>
          <a:xfrm>
            <a:off x="5950140" y="1039875"/>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31"/>
          <p:cNvCxnSpPr/>
          <p:nvPr/>
        </p:nvCxnSpPr>
        <p:spPr>
          <a:xfrm>
            <a:off x="5950140" y="3140581"/>
            <a:ext cx="0" cy="1196400"/>
          </a:xfrm>
          <a:prstGeom prst="straightConnector1">
            <a:avLst/>
          </a:prstGeom>
          <a:noFill/>
          <a:ln w="19050" cap="flat" cmpd="sng">
            <a:solidFill>
              <a:schemeClr val="dk1"/>
            </a:solidFill>
            <a:prstDash val="solid"/>
            <a:round/>
            <a:headEnd type="none" w="med" len="med"/>
            <a:tailEnd type="none" w="med" len="med"/>
          </a:ln>
        </p:spPr>
      </p:cxnSp>
      <p:sp>
        <p:nvSpPr>
          <p:cNvPr id="478" name="Google Shape;478;p31"/>
          <p:cNvSpPr txBox="1"/>
          <p:nvPr/>
        </p:nvSpPr>
        <p:spPr>
          <a:xfrm>
            <a:off x="162825" y="713150"/>
            <a:ext cx="2943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700" b="1">
                <a:solidFill>
                  <a:schemeClr val="dk1"/>
                </a:solidFill>
                <a:latin typeface="Oswald"/>
                <a:ea typeface="Oswald"/>
                <a:cs typeface="Oswald"/>
                <a:sym typeface="Oswald"/>
              </a:rPr>
              <a:t>Content</a:t>
            </a:r>
            <a:endParaRPr sz="4700" b="1">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9"/>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grpSp>
        <p:nvGrpSpPr>
          <p:cNvPr id="989" name="Google Shape;989;p49"/>
          <p:cNvGrpSpPr/>
          <p:nvPr/>
        </p:nvGrpSpPr>
        <p:grpSpPr>
          <a:xfrm flipH="1">
            <a:off x="6" y="1552762"/>
            <a:ext cx="7781497" cy="3653191"/>
            <a:chOff x="1500607" y="1029675"/>
            <a:chExt cx="6216743" cy="2918584"/>
          </a:xfrm>
        </p:grpSpPr>
        <p:sp>
          <p:nvSpPr>
            <p:cNvPr id="990" name="Google Shape;990;p49"/>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995" name="Google Shape;995;p49"/>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49"/>
          <p:cNvGrpSpPr/>
          <p:nvPr/>
        </p:nvGrpSpPr>
        <p:grpSpPr>
          <a:xfrm flipH="1">
            <a:off x="7881339" y="1648681"/>
            <a:ext cx="446222" cy="77476"/>
            <a:chOff x="6146875" y="1767300"/>
            <a:chExt cx="331025" cy="57475"/>
          </a:xfrm>
        </p:grpSpPr>
        <p:sp>
          <p:nvSpPr>
            <p:cNvPr id="1086" name="Google Shape;1086;p49"/>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49"/>
          <p:cNvSpPr txBox="1"/>
          <p:nvPr/>
        </p:nvSpPr>
        <p:spPr>
          <a:xfrm>
            <a:off x="-1147825" y="893000"/>
            <a:ext cx="623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090" name="Google Shape;1090;p49"/>
          <p:cNvSpPr/>
          <p:nvPr/>
        </p:nvSpPr>
        <p:spPr>
          <a:xfrm>
            <a:off x="492725" y="216600"/>
            <a:ext cx="3064500" cy="1039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txBox="1">
            <a:spLocks noGrp="1"/>
          </p:cNvSpPr>
          <p:nvPr>
            <p:ph type="subTitle" idx="1"/>
          </p:nvPr>
        </p:nvSpPr>
        <p:spPr>
          <a:xfrm>
            <a:off x="54150" y="151600"/>
            <a:ext cx="57714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Work Cities:</a:t>
            </a:r>
            <a:endParaRPr sz="1200">
              <a:solidFill>
                <a:srgbClr val="000000"/>
              </a:solidFill>
              <a:highlight>
                <a:schemeClr val="lt1"/>
              </a:highlight>
              <a:latin typeface="Calibri"/>
              <a:ea typeface="Calibri"/>
              <a:cs typeface="Calibri"/>
              <a:sym typeface="Calibri"/>
            </a:endParaRPr>
          </a:p>
          <a:p>
            <a:pPr marL="0" lvl="0" indent="0" algn="l" rtl="0">
              <a:lnSpc>
                <a:spcPct val="115000"/>
              </a:lnSpc>
              <a:spcBef>
                <a:spcPts val="0"/>
              </a:spcBef>
              <a:spcAft>
                <a:spcPts val="0"/>
              </a:spcAft>
              <a:buNone/>
            </a:pPr>
            <a:endParaRPr sz="1100" u="sng">
              <a:solidFill>
                <a:srgbClr val="954F72"/>
              </a:solidFill>
              <a:highlight>
                <a:schemeClr val="lt1"/>
              </a:highlight>
              <a:latin typeface="EB Garamond"/>
              <a:ea typeface="EB Garamond"/>
              <a:cs typeface="EB Garamond"/>
              <a:sym typeface="EB Garamond"/>
            </a:endParaRPr>
          </a:p>
          <a:p>
            <a:pPr marL="457200" lvl="0" indent="-298450" algn="l" rtl="0">
              <a:lnSpc>
                <a:spcPct val="135714"/>
              </a:lnSpc>
              <a:spcBef>
                <a:spcPts val="0"/>
              </a:spcBef>
              <a:spcAft>
                <a:spcPts val="0"/>
              </a:spcAft>
              <a:buSzPts val="1100"/>
              <a:buFont typeface="EB Garamond"/>
              <a:buChar char="❏"/>
            </a:pPr>
            <a:r>
              <a:rPr lang="en" sz="1100" u="sng">
                <a:highlight>
                  <a:srgbClr val="FFFFFE"/>
                </a:highlight>
                <a:latin typeface="EB Garamond"/>
                <a:ea typeface="EB Garamond"/>
                <a:cs typeface="EB Garamond"/>
                <a:sym typeface="EB Garamond"/>
                <a:hlinkClick r:id="rId3"/>
              </a:rPr>
              <a:t>https://www.kaggle.com/c/forest-cover-type-prediction/data</a:t>
            </a:r>
            <a:endParaRPr sz="1100">
              <a:solidFill>
                <a:srgbClr val="A31515"/>
              </a:solidFill>
              <a:highlight>
                <a:srgbClr val="FFFFFE"/>
              </a:highlight>
              <a:latin typeface="EB Garamond"/>
              <a:ea typeface="EB Garamond"/>
              <a:cs typeface="EB Garamond"/>
              <a:sym typeface="EB Garamond"/>
            </a:endParaRPr>
          </a:p>
          <a:p>
            <a:pPr marL="457200" lvl="0" indent="-298450" algn="l" rtl="0">
              <a:lnSpc>
                <a:spcPct val="135714"/>
              </a:lnSpc>
              <a:spcBef>
                <a:spcPts val="0"/>
              </a:spcBef>
              <a:spcAft>
                <a:spcPts val="0"/>
              </a:spcAft>
              <a:buSzPts val="1100"/>
              <a:buFont typeface="EB Garamond"/>
              <a:buChar char="❏"/>
            </a:pPr>
            <a:r>
              <a:rPr lang="en" sz="1100" u="sng">
                <a:solidFill>
                  <a:schemeClr val="hlink"/>
                </a:solidFill>
                <a:highlight>
                  <a:srgbClr val="FFFFFE"/>
                </a:highlight>
                <a:latin typeface="EB Garamond"/>
                <a:ea typeface="EB Garamond"/>
                <a:cs typeface="EB Garamond"/>
                <a:sym typeface="EB Garamond"/>
                <a:hlinkClick r:id="rId4"/>
              </a:rPr>
              <a:t>https://github.com/yuxiaohuang/teaching/tree/master/gwu/machine_learning_I/spring_2021</a:t>
            </a:r>
            <a:endParaRPr sz="1100">
              <a:solidFill>
                <a:srgbClr val="A31515"/>
              </a:solidFill>
              <a:highlight>
                <a:srgbClr val="FFFFFE"/>
              </a:highlight>
              <a:latin typeface="EB Garamond"/>
              <a:ea typeface="EB Garamond"/>
              <a:cs typeface="EB Garamond"/>
              <a:sym typeface="EB Garamond"/>
            </a:endParaRPr>
          </a:p>
          <a:p>
            <a:pPr marL="457200" lvl="0" indent="-298450" algn="l" rtl="0">
              <a:lnSpc>
                <a:spcPct val="135714"/>
              </a:lnSpc>
              <a:spcBef>
                <a:spcPts val="0"/>
              </a:spcBef>
              <a:spcAft>
                <a:spcPts val="0"/>
              </a:spcAft>
              <a:buSzPts val="1100"/>
              <a:buFont typeface="EB Garamond"/>
              <a:buChar char="❏"/>
            </a:pPr>
            <a:r>
              <a:rPr lang="en" sz="1100" u="sng">
                <a:solidFill>
                  <a:schemeClr val="hlink"/>
                </a:solidFill>
                <a:highlight>
                  <a:srgbClr val="FFFFFE"/>
                </a:highlight>
                <a:latin typeface="EB Garamond"/>
                <a:ea typeface="EB Garamond"/>
                <a:cs typeface="EB Garamond"/>
                <a:sym typeface="EB Garamond"/>
                <a:hlinkClick r:id="rId5"/>
              </a:rPr>
              <a:t>https://scikit-learn.org/stable/auto_examples/classification/plot_classifier_comparison.html</a:t>
            </a:r>
            <a:endParaRPr sz="1100">
              <a:solidFill>
                <a:srgbClr val="A31515"/>
              </a:solidFill>
              <a:highlight>
                <a:srgbClr val="FFFFFE"/>
              </a:highlight>
              <a:latin typeface="EB Garamond"/>
              <a:ea typeface="EB Garamond"/>
              <a:cs typeface="EB Garamond"/>
              <a:sym typeface="EB Garamond"/>
            </a:endParaRPr>
          </a:p>
          <a:p>
            <a:pPr marL="0" lvl="0" indent="0" algn="l" rtl="0">
              <a:lnSpc>
                <a:spcPct val="135714"/>
              </a:lnSpc>
              <a:spcBef>
                <a:spcPts val="0"/>
              </a:spcBef>
              <a:spcAft>
                <a:spcPts val="0"/>
              </a:spcAft>
              <a:buNone/>
            </a:pPr>
            <a:endParaRPr sz="1100">
              <a:solidFill>
                <a:srgbClr val="A31515"/>
              </a:solidFill>
              <a:highlight>
                <a:srgbClr val="FFFFFE"/>
              </a:highlight>
              <a:latin typeface="EB Garamond"/>
              <a:ea typeface="EB Garamond"/>
              <a:cs typeface="EB Garamond"/>
              <a:sym typeface="EB Garamond"/>
            </a:endParaRPr>
          </a:p>
          <a:p>
            <a:pPr marL="0" lvl="0" indent="0" algn="l" rtl="0">
              <a:lnSpc>
                <a:spcPct val="135714"/>
              </a:lnSpc>
              <a:spcBef>
                <a:spcPts val="0"/>
              </a:spcBef>
              <a:spcAft>
                <a:spcPts val="0"/>
              </a:spcAft>
              <a:buNone/>
            </a:pPr>
            <a:endParaRPr sz="1050">
              <a:solidFill>
                <a:srgbClr val="A31515"/>
              </a:solidFill>
              <a:highlight>
                <a:srgbClr val="FFFFFE"/>
              </a:highlight>
              <a:latin typeface="Courier New"/>
              <a:ea typeface="Courier New"/>
              <a:cs typeface="Courier New"/>
              <a:sym typeface="Courier New"/>
            </a:endParaRPr>
          </a:p>
          <a:p>
            <a:pPr marL="0" lvl="0" indent="0" algn="r"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2"/>
          <p:cNvSpPr txBox="1">
            <a:spLocks noGrp="1"/>
          </p:cNvSpPr>
          <p:nvPr>
            <p:ph type="title" idx="2"/>
          </p:nvPr>
        </p:nvSpPr>
        <p:spPr>
          <a:xfrm>
            <a:off x="1489925" y="1220113"/>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84" name="Google Shape;484;p32"/>
          <p:cNvSpPr txBox="1">
            <a:spLocks noGrp="1"/>
          </p:cNvSpPr>
          <p:nvPr>
            <p:ph type="title"/>
          </p:nvPr>
        </p:nvSpPr>
        <p:spPr>
          <a:xfrm>
            <a:off x="995875" y="2589025"/>
            <a:ext cx="3947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485" name="Google Shape;485;p32"/>
          <p:cNvSpPr txBox="1">
            <a:spLocks noGrp="1"/>
          </p:cNvSpPr>
          <p:nvPr>
            <p:ph type="subTitle" idx="1"/>
          </p:nvPr>
        </p:nvSpPr>
        <p:spPr>
          <a:xfrm>
            <a:off x="995875" y="3205500"/>
            <a:ext cx="358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486" name="Google Shape;486;p32"/>
          <p:cNvGrpSpPr/>
          <p:nvPr/>
        </p:nvGrpSpPr>
        <p:grpSpPr>
          <a:xfrm>
            <a:off x="4584851" y="798716"/>
            <a:ext cx="3692747" cy="3689803"/>
            <a:chOff x="1736800" y="621675"/>
            <a:chExt cx="4451775" cy="4448225"/>
          </a:xfrm>
        </p:grpSpPr>
        <p:sp>
          <p:nvSpPr>
            <p:cNvPr id="487" name="Google Shape;487;p32"/>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2"/>
          <p:cNvGrpSpPr/>
          <p:nvPr/>
        </p:nvGrpSpPr>
        <p:grpSpPr>
          <a:xfrm flipH="1">
            <a:off x="1608664" y="2454243"/>
            <a:ext cx="446222" cy="77476"/>
            <a:chOff x="6146875" y="1767300"/>
            <a:chExt cx="331025" cy="57475"/>
          </a:xfrm>
        </p:grpSpPr>
        <p:sp>
          <p:nvSpPr>
            <p:cNvPr id="521" name="Google Shape;521;p3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3"/>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Experiment Objective</a:t>
            </a:r>
            <a:endParaRPr dirty="0"/>
          </a:p>
        </p:txBody>
      </p:sp>
      <p:sp>
        <p:nvSpPr>
          <p:cNvPr id="529" name="Google Shape;529;p33"/>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predict the forest cover type (the predominant kind of tree cover) from strictly cartographic variables.</a:t>
            </a:r>
            <a:endParaRPr dirty="0"/>
          </a:p>
          <a:p>
            <a:pPr marL="0" lvl="0" indent="0" algn="ctr" rtl="0">
              <a:spcBef>
                <a:spcPts val="1600"/>
              </a:spcBef>
              <a:spcAft>
                <a:spcPts val="1600"/>
              </a:spcAft>
              <a:buNone/>
            </a:pPr>
            <a:r>
              <a:rPr lang="en" sz="1100" i="1" dirty="0"/>
              <a:t>This study area includes four wilderness areas located in the Roosevelt National Forest of northern Colorado.</a:t>
            </a:r>
            <a:endParaRPr sz="11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endParaRPr/>
          </a:p>
        </p:txBody>
      </p:sp>
      <p:sp>
        <p:nvSpPr>
          <p:cNvPr id="535" name="Google Shape;535;p34"/>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212121"/>
                </a:solidFill>
                <a:highlight>
                  <a:srgbClr val="FFFFFF"/>
                </a:highlight>
                <a:latin typeface="Oswald"/>
                <a:ea typeface="Oswald"/>
                <a:cs typeface="Oswald"/>
                <a:sym typeface="Oswald"/>
              </a:rPr>
              <a:t>For this project, we want to predict the type of trees that covered in the forest. Below is the target:</a:t>
            </a:r>
            <a:endParaRPr sz="1300" dirty="0">
              <a:solidFill>
                <a:srgbClr val="212121"/>
              </a:solidFill>
              <a:highlight>
                <a:srgbClr val="FFFFFF"/>
              </a:highlight>
              <a:latin typeface="Oswald"/>
              <a:ea typeface="Oswald"/>
              <a:cs typeface="Oswald"/>
              <a:sym typeface="Oswald"/>
            </a:endParaRPr>
          </a:p>
          <a:p>
            <a:pPr marL="0" lvl="0" indent="0" algn="l" rtl="0">
              <a:lnSpc>
                <a:spcPct val="115000"/>
              </a:lnSpc>
              <a:spcBef>
                <a:spcPts val="600"/>
              </a:spcBef>
              <a:spcAft>
                <a:spcPts val="0"/>
              </a:spcAft>
              <a:buNone/>
            </a:pPr>
            <a:r>
              <a:rPr lang="en" sz="1200" dirty="0">
                <a:solidFill>
                  <a:srgbClr val="212121"/>
                </a:solidFill>
                <a:highlight>
                  <a:srgbClr val="FFFFFF"/>
                </a:highlight>
                <a:latin typeface="Roboto"/>
                <a:ea typeface="Roboto"/>
                <a:cs typeface="Roboto"/>
                <a:sym typeface="Roboto"/>
              </a:rPr>
              <a:t>1 - Spruce/Fir               2 - Lodgepole Pine	            3 - Ponderosa Pine 	            4 - Cottonwood/Willow</a:t>
            </a:r>
            <a:endParaRPr sz="1200" dirty="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200" dirty="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200" dirty="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200" dirty="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sz="1200" dirty="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r>
              <a:rPr lang="en" sz="1200" dirty="0">
                <a:solidFill>
                  <a:srgbClr val="212121"/>
                </a:solidFill>
                <a:highlight>
                  <a:srgbClr val="FFFFFF"/>
                </a:highlight>
                <a:latin typeface="Roboto"/>
                <a:ea typeface="Roboto"/>
                <a:cs typeface="Roboto"/>
                <a:sym typeface="Roboto"/>
              </a:rPr>
              <a:t>   5 - Aspen	                   6 - Douglas-fir	                 7 - Krummholz</a:t>
            </a:r>
            <a:endParaRPr sz="1200" dirty="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sz="1300" dirty="0">
              <a:solidFill>
                <a:srgbClr val="212121"/>
              </a:solidFill>
              <a:highlight>
                <a:srgbClr val="FFFFFF"/>
              </a:highlight>
              <a:latin typeface="Oswald"/>
              <a:ea typeface="Oswald"/>
              <a:cs typeface="Oswald"/>
              <a:sym typeface="Oswald"/>
            </a:endParaRPr>
          </a:p>
          <a:p>
            <a:pPr marL="0" lvl="0" indent="0" algn="l" rtl="0">
              <a:spcBef>
                <a:spcPts val="0"/>
              </a:spcBef>
              <a:spcAft>
                <a:spcPts val="0"/>
              </a:spcAft>
              <a:buNone/>
            </a:pPr>
            <a:endParaRPr sz="1300" dirty="0">
              <a:solidFill>
                <a:srgbClr val="212121"/>
              </a:solidFill>
              <a:highlight>
                <a:srgbClr val="FFFFFF"/>
              </a:highlight>
              <a:latin typeface="Oswald"/>
              <a:ea typeface="Oswald"/>
              <a:cs typeface="Oswald"/>
              <a:sym typeface="Oswald"/>
            </a:endParaRPr>
          </a:p>
          <a:p>
            <a:pPr marL="0" lvl="0" indent="0" algn="l" rtl="0">
              <a:spcBef>
                <a:spcPts val="0"/>
              </a:spcBef>
              <a:spcAft>
                <a:spcPts val="0"/>
              </a:spcAft>
              <a:buNone/>
            </a:pPr>
            <a:endParaRPr sz="1300" dirty="0">
              <a:solidFill>
                <a:srgbClr val="212121"/>
              </a:solidFill>
              <a:highlight>
                <a:srgbClr val="FFFFFF"/>
              </a:highlight>
              <a:latin typeface="Oswald"/>
              <a:ea typeface="Oswald"/>
              <a:cs typeface="Oswald"/>
              <a:sym typeface="Oswald"/>
            </a:endParaRPr>
          </a:p>
          <a:p>
            <a:pPr marL="0" lvl="0" indent="0" algn="l" rtl="0">
              <a:spcBef>
                <a:spcPts val="0"/>
              </a:spcBef>
              <a:spcAft>
                <a:spcPts val="0"/>
              </a:spcAft>
              <a:buNone/>
            </a:pPr>
            <a:endParaRPr sz="1250" dirty="0">
              <a:latin typeface="Oswald"/>
              <a:ea typeface="Oswald"/>
              <a:cs typeface="Oswald"/>
              <a:sym typeface="Oswald"/>
            </a:endParaRPr>
          </a:p>
        </p:txBody>
      </p:sp>
      <p:grpSp>
        <p:nvGrpSpPr>
          <p:cNvPr id="536" name="Google Shape;536;p34"/>
          <p:cNvGrpSpPr/>
          <p:nvPr/>
        </p:nvGrpSpPr>
        <p:grpSpPr>
          <a:xfrm flipH="1">
            <a:off x="809989" y="1172656"/>
            <a:ext cx="446222" cy="77476"/>
            <a:chOff x="6146875" y="1767300"/>
            <a:chExt cx="331025" cy="57475"/>
          </a:xfrm>
        </p:grpSpPr>
        <p:sp>
          <p:nvSpPr>
            <p:cNvPr id="537" name="Google Shape;537;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0" name="Google Shape;540;p34"/>
          <p:cNvPicPr preferRelativeResize="0"/>
          <p:nvPr/>
        </p:nvPicPr>
        <p:blipFill>
          <a:blip r:embed="rId3">
            <a:alphaModFix/>
          </a:blip>
          <a:stretch>
            <a:fillRect/>
          </a:stretch>
        </p:blipFill>
        <p:spPr>
          <a:xfrm>
            <a:off x="810000" y="2228200"/>
            <a:ext cx="968700" cy="856750"/>
          </a:xfrm>
          <a:prstGeom prst="rect">
            <a:avLst/>
          </a:prstGeom>
          <a:noFill/>
          <a:ln>
            <a:noFill/>
          </a:ln>
        </p:spPr>
      </p:pic>
      <p:pic>
        <p:nvPicPr>
          <p:cNvPr id="541" name="Google Shape;541;p34"/>
          <p:cNvPicPr preferRelativeResize="0"/>
          <p:nvPr/>
        </p:nvPicPr>
        <p:blipFill>
          <a:blip r:embed="rId4">
            <a:alphaModFix/>
          </a:blip>
          <a:stretch>
            <a:fillRect/>
          </a:stretch>
        </p:blipFill>
        <p:spPr>
          <a:xfrm>
            <a:off x="2343069" y="2228200"/>
            <a:ext cx="1064406" cy="803100"/>
          </a:xfrm>
          <a:prstGeom prst="rect">
            <a:avLst/>
          </a:prstGeom>
          <a:noFill/>
          <a:ln>
            <a:noFill/>
          </a:ln>
        </p:spPr>
      </p:pic>
      <p:pic>
        <p:nvPicPr>
          <p:cNvPr id="542" name="Google Shape;542;p34"/>
          <p:cNvPicPr preferRelativeResize="0"/>
          <p:nvPr/>
        </p:nvPicPr>
        <p:blipFill>
          <a:blip r:embed="rId5">
            <a:alphaModFix/>
          </a:blip>
          <a:stretch>
            <a:fillRect/>
          </a:stretch>
        </p:blipFill>
        <p:spPr>
          <a:xfrm>
            <a:off x="4039800" y="2201375"/>
            <a:ext cx="1272942" cy="856750"/>
          </a:xfrm>
          <a:prstGeom prst="rect">
            <a:avLst/>
          </a:prstGeom>
          <a:noFill/>
          <a:ln>
            <a:noFill/>
          </a:ln>
        </p:spPr>
      </p:pic>
      <p:pic>
        <p:nvPicPr>
          <p:cNvPr id="543" name="Google Shape;543;p34"/>
          <p:cNvPicPr preferRelativeResize="0"/>
          <p:nvPr/>
        </p:nvPicPr>
        <p:blipFill>
          <a:blip r:embed="rId6">
            <a:alphaModFix/>
          </a:blip>
          <a:stretch>
            <a:fillRect/>
          </a:stretch>
        </p:blipFill>
        <p:spPr>
          <a:xfrm>
            <a:off x="5945075" y="2201375"/>
            <a:ext cx="1318927" cy="856750"/>
          </a:xfrm>
          <a:prstGeom prst="rect">
            <a:avLst/>
          </a:prstGeom>
          <a:noFill/>
          <a:ln>
            <a:noFill/>
          </a:ln>
        </p:spPr>
      </p:pic>
      <p:pic>
        <p:nvPicPr>
          <p:cNvPr id="544" name="Google Shape;544;p34"/>
          <p:cNvPicPr preferRelativeResize="0"/>
          <p:nvPr/>
        </p:nvPicPr>
        <p:blipFill>
          <a:blip r:embed="rId7">
            <a:alphaModFix/>
          </a:blip>
          <a:stretch>
            <a:fillRect/>
          </a:stretch>
        </p:blipFill>
        <p:spPr>
          <a:xfrm>
            <a:off x="762150" y="3574600"/>
            <a:ext cx="1064400" cy="882440"/>
          </a:xfrm>
          <a:prstGeom prst="rect">
            <a:avLst/>
          </a:prstGeom>
          <a:noFill/>
          <a:ln>
            <a:noFill/>
          </a:ln>
        </p:spPr>
      </p:pic>
      <p:pic>
        <p:nvPicPr>
          <p:cNvPr id="545" name="Google Shape;545;p34"/>
          <p:cNvPicPr preferRelativeResize="0"/>
          <p:nvPr/>
        </p:nvPicPr>
        <p:blipFill>
          <a:blip r:embed="rId8">
            <a:alphaModFix/>
          </a:blip>
          <a:stretch>
            <a:fillRect/>
          </a:stretch>
        </p:blipFill>
        <p:spPr>
          <a:xfrm>
            <a:off x="2343075" y="3574600"/>
            <a:ext cx="1210553" cy="882450"/>
          </a:xfrm>
          <a:prstGeom prst="rect">
            <a:avLst/>
          </a:prstGeom>
          <a:noFill/>
          <a:ln>
            <a:noFill/>
          </a:ln>
        </p:spPr>
      </p:pic>
      <p:pic>
        <p:nvPicPr>
          <p:cNvPr id="546" name="Google Shape;546;p34"/>
          <p:cNvPicPr preferRelativeResize="0"/>
          <p:nvPr/>
        </p:nvPicPr>
        <p:blipFill>
          <a:blip r:embed="rId9">
            <a:alphaModFix/>
          </a:blip>
          <a:stretch>
            <a:fillRect/>
          </a:stretch>
        </p:blipFill>
        <p:spPr>
          <a:xfrm>
            <a:off x="3972117" y="3557825"/>
            <a:ext cx="1416958" cy="85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5"/>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endParaRPr/>
          </a:p>
        </p:txBody>
      </p:sp>
      <p:sp>
        <p:nvSpPr>
          <p:cNvPr id="552" name="Google Shape;552;p35"/>
          <p:cNvSpPr txBox="1">
            <a:spLocks noGrp="1"/>
          </p:cNvSpPr>
          <p:nvPr>
            <p:ph type="body" idx="1"/>
          </p:nvPr>
        </p:nvSpPr>
        <p:spPr>
          <a:xfrm>
            <a:off x="717450" y="1456724"/>
            <a:ext cx="77091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b="1" dirty="0">
                <a:latin typeface="Oswald"/>
                <a:ea typeface="Oswald"/>
                <a:cs typeface="Oswald"/>
                <a:sym typeface="Oswald"/>
              </a:rPr>
              <a:t>Dataset</a:t>
            </a:r>
            <a:r>
              <a:rPr lang="en" sz="1250" dirty="0">
                <a:latin typeface="Oswald"/>
                <a:ea typeface="Oswald"/>
                <a:cs typeface="Oswald"/>
                <a:sym typeface="Oswald"/>
              </a:rPr>
              <a:t>:</a:t>
            </a:r>
            <a:endParaRPr sz="1250" dirty="0">
              <a:latin typeface="Oswald"/>
              <a:ea typeface="Oswald"/>
              <a:cs typeface="Oswald"/>
              <a:sym typeface="Oswald"/>
            </a:endParaRPr>
          </a:p>
          <a:p>
            <a:pPr marL="0" lvl="0" indent="0" algn="l" rtl="0">
              <a:spcBef>
                <a:spcPts val="0"/>
              </a:spcBef>
              <a:spcAft>
                <a:spcPts val="0"/>
              </a:spcAft>
              <a:buNone/>
            </a:pPr>
            <a:endParaRPr sz="1250" dirty="0">
              <a:latin typeface="Oswald"/>
              <a:ea typeface="Oswald"/>
              <a:cs typeface="Oswald"/>
              <a:sym typeface="Oswald"/>
            </a:endParaRPr>
          </a:p>
          <a:p>
            <a:pPr marL="0" lvl="0" indent="0" algn="l" rtl="0">
              <a:spcBef>
                <a:spcPts val="0"/>
              </a:spcBef>
              <a:spcAft>
                <a:spcPts val="0"/>
              </a:spcAft>
              <a:buNone/>
            </a:pPr>
            <a:r>
              <a:rPr lang="en" sz="1250" dirty="0"/>
              <a:t>The dataset is comes from the Kaggle.</a:t>
            </a:r>
            <a:endParaRPr sz="1200" dirty="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dirty="0">
                <a:highlight>
                  <a:srgbClr val="FFFFFF"/>
                </a:highlight>
              </a:rPr>
              <a:t>In this dataset, we total have </a:t>
            </a:r>
            <a:r>
              <a:rPr lang="en" sz="1200" b="1" i="1" dirty="0">
                <a:highlight>
                  <a:srgbClr val="FFFFFF"/>
                </a:highlight>
              </a:rPr>
              <a:t>15120</a:t>
            </a:r>
            <a:r>
              <a:rPr lang="en" sz="1200" dirty="0">
                <a:highlight>
                  <a:srgbClr val="FFFFFF"/>
                </a:highlight>
              </a:rPr>
              <a:t> observations in </a:t>
            </a:r>
            <a:r>
              <a:rPr lang="en" sz="1200" b="1" dirty="0">
                <a:highlight>
                  <a:srgbClr val="FFFFFF"/>
                </a:highlight>
              </a:rPr>
              <a:t>training</a:t>
            </a:r>
            <a:r>
              <a:rPr lang="en" sz="1200" dirty="0">
                <a:highlight>
                  <a:srgbClr val="FFFFFF"/>
                </a:highlight>
              </a:rPr>
              <a:t> data, </a:t>
            </a:r>
            <a:r>
              <a:rPr lang="en" sz="1200" b="1" i="1" dirty="0">
                <a:highlight>
                  <a:srgbClr val="FFFFFF"/>
                </a:highlight>
              </a:rPr>
              <a:t>565892</a:t>
            </a:r>
            <a:r>
              <a:rPr lang="en" sz="1200" dirty="0">
                <a:highlight>
                  <a:srgbClr val="FFFFFF"/>
                </a:highlight>
              </a:rPr>
              <a:t> observations in </a:t>
            </a:r>
            <a:r>
              <a:rPr lang="en" sz="1200" b="1" dirty="0">
                <a:highlight>
                  <a:srgbClr val="FFFFFF"/>
                </a:highlight>
              </a:rPr>
              <a:t>test</a:t>
            </a:r>
            <a:r>
              <a:rPr lang="en" sz="1200" dirty="0">
                <a:highlight>
                  <a:srgbClr val="FFFFFF"/>
                </a:highlight>
              </a:rPr>
              <a:t> set.</a:t>
            </a:r>
            <a:endParaRPr sz="1200" dirty="0">
              <a:highlight>
                <a:srgbClr val="FFFFFF"/>
              </a:highlight>
            </a:endParaRPr>
          </a:p>
          <a:p>
            <a:pPr marL="0" lvl="0" indent="0" algn="l" rtl="0">
              <a:spcBef>
                <a:spcPts val="0"/>
              </a:spcBef>
              <a:spcAft>
                <a:spcPts val="0"/>
              </a:spcAft>
              <a:buNone/>
            </a:pPr>
            <a:endParaRPr sz="1400" b="1" dirty="0">
              <a:highlight>
                <a:srgbClr val="FFFFFF"/>
              </a:highlight>
              <a:latin typeface="Oswald"/>
              <a:ea typeface="Oswald"/>
              <a:cs typeface="Oswald"/>
              <a:sym typeface="Oswald"/>
            </a:endParaRPr>
          </a:p>
          <a:p>
            <a:pPr marL="0" lvl="0" indent="0" algn="l" rtl="0">
              <a:spcBef>
                <a:spcPts val="0"/>
              </a:spcBef>
              <a:spcAft>
                <a:spcPts val="0"/>
              </a:spcAft>
              <a:buNone/>
            </a:pPr>
            <a:r>
              <a:rPr lang="en" sz="1400" b="1" dirty="0">
                <a:highlight>
                  <a:srgbClr val="FFFFFF"/>
                </a:highlight>
                <a:latin typeface="Oswald"/>
                <a:ea typeface="Oswald"/>
                <a:cs typeface="Oswald"/>
                <a:sym typeface="Oswald"/>
              </a:rPr>
              <a:t>Features:</a:t>
            </a:r>
            <a:endParaRPr sz="1400" b="1"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Elevation    			9.   </a:t>
            </a:r>
            <a:r>
              <a:rPr lang="en" sz="1400" dirty="0" err="1">
                <a:highlight>
                  <a:srgbClr val="FFFFFF"/>
                </a:highlight>
                <a:latin typeface="Oswald"/>
                <a:ea typeface="Oswald"/>
                <a:cs typeface="Oswald"/>
                <a:sym typeface="Oswald"/>
              </a:rPr>
              <a:t>Wilderness_Area</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Aspect 			10.  Soil Type</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Slope						 </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Horizontal Distance to Hydrology		</a:t>
            </a:r>
            <a:r>
              <a:rPr lang="en" sz="1500" b="1" dirty="0">
                <a:highlight>
                  <a:srgbClr val="FFFFFF"/>
                </a:highlight>
                <a:latin typeface="Oswald"/>
                <a:ea typeface="Oswald"/>
                <a:cs typeface="Oswald"/>
                <a:sym typeface="Oswald"/>
              </a:rPr>
              <a:t>Target</a:t>
            </a:r>
            <a:r>
              <a:rPr lang="en" sz="1400" dirty="0">
                <a:highlight>
                  <a:srgbClr val="FFFFFF"/>
                </a:highlight>
                <a:latin typeface="Oswald"/>
                <a:ea typeface="Oswald"/>
                <a:cs typeface="Oswald"/>
                <a:sym typeface="Oswald"/>
              </a:rPr>
              <a:t>:	</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Vertical Distance To Hydrology		 11. Cover Type</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Horizontal Distance To Hydrology                 </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err="1">
                <a:highlight>
                  <a:srgbClr val="FFFFFF"/>
                </a:highlight>
                <a:latin typeface="Oswald"/>
                <a:ea typeface="Oswald"/>
                <a:cs typeface="Oswald"/>
                <a:sym typeface="Oswald"/>
              </a:rPr>
              <a:t>Hillshade</a:t>
            </a:r>
            <a:r>
              <a:rPr lang="en" sz="1400" dirty="0">
                <a:highlight>
                  <a:srgbClr val="FFFFFF"/>
                </a:highlight>
                <a:latin typeface="Oswald"/>
                <a:ea typeface="Oswald"/>
                <a:cs typeface="Oswald"/>
                <a:sym typeface="Oswald"/>
              </a:rPr>
              <a:t> (at 9am, at noon, at 3pm)</a:t>
            </a:r>
            <a:endParaRPr sz="1400" dirty="0">
              <a:highlight>
                <a:srgbClr val="FFFFFF"/>
              </a:highlight>
              <a:latin typeface="Oswald"/>
              <a:ea typeface="Oswald"/>
              <a:cs typeface="Oswald"/>
              <a:sym typeface="Oswald"/>
            </a:endParaRPr>
          </a:p>
          <a:p>
            <a:pPr marL="457200" lvl="0" indent="-317500" algn="l" rtl="0">
              <a:spcBef>
                <a:spcPts val="0"/>
              </a:spcBef>
              <a:spcAft>
                <a:spcPts val="0"/>
              </a:spcAft>
              <a:buSzPts val="1400"/>
              <a:buFont typeface="Oswald"/>
              <a:buAutoNum type="arabicPeriod"/>
            </a:pPr>
            <a:r>
              <a:rPr lang="en" sz="1400" dirty="0">
                <a:highlight>
                  <a:srgbClr val="FFFFFF"/>
                </a:highlight>
                <a:latin typeface="Oswald"/>
                <a:ea typeface="Oswald"/>
                <a:cs typeface="Oswald"/>
                <a:sym typeface="Oswald"/>
              </a:rPr>
              <a:t>Horizontal Distance To Fire Points</a:t>
            </a:r>
            <a:endParaRPr sz="1400" dirty="0">
              <a:highlight>
                <a:srgbClr val="FFFFFF"/>
              </a:highlight>
              <a:latin typeface="Oswald"/>
              <a:ea typeface="Oswald"/>
              <a:cs typeface="Oswald"/>
              <a:sym typeface="Oswald"/>
            </a:endParaRPr>
          </a:p>
          <a:p>
            <a:pPr marL="0" lvl="0" indent="0" algn="l" rtl="0">
              <a:spcBef>
                <a:spcPts val="0"/>
              </a:spcBef>
              <a:spcAft>
                <a:spcPts val="0"/>
              </a:spcAft>
              <a:buNone/>
            </a:pPr>
            <a:endParaRPr sz="1200" dirty="0">
              <a:highlight>
                <a:srgbClr val="FFFFFF"/>
              </a:highlight>
            </a:endParaRPr>
          </a:p>
        </p:txBody>
      </p:sp>
      <p:grpSp>
        <p:nvGrpSpPr>
          <p:cNvPr id="553" name="Google Shape;553;p35"/>
          <p:cNvGrpSpPr/>
          <p:nvPr/>
        </p:nvGrpSpPr>
        <p:grpSpPr>
          <a:xfrm flipH="1">
            <a:off x="809989" y="1172656"/>
            <a:ext cx="446222" cy="77476"/>
            <a:chOff x="6146875" y="1767300"/>
            <a:chExt cx="331025" cy="57475"/>
          </a:xfrm>
        </p:grpSpPr>
        <p:sp>
          <p:nvSpPr>
            <p:cNvPr id="554" name="Google Shape;554;p3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6"/>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62" name="Google Shape;562;p36"/>
          <p:cNvSpPr txBox="1">
            <a:spLocks noGrp="1"/>
          </p:cNvSpPr>
          <p:nvPr>
            <p:ph type="body" idx="1"/>
          </p:nvPr>
        </p:nvSpPr>
        <p:spPr>
          <a:xfrm>
            <a:off x="717525" y="1273654"/>
            <a:ext cx="77091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detail: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a:t>
            </a:r>
            <a:r>
              <a:rPr lang="en" sz="1400" b="1" dirty="0"/>
              <a:t>Wilderness areas</a:t>
            </a:r>
            <a:r>
              <a:rPr lang="en" dirty="0"/>
              <a:t>, there are 4 types: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err="1"/>
              <a:t>Rawah</a:t>
            </a:r>
            <a:r>
              <a:rPr lang="en" dirty="0"/>
              <a:t>    2.     </a:t>
            </a:r>
            <a:r>
              <a:rPr lang="en" dirty="0" err="1"/>
              <a:t>Neota</a:t>
            </a:r>
            <a:r>
              <a:rPr lang="en" dirty="0"/>
              <a:t>     3.   Comanche Peak   	4.    Cache la Poudre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a:t>
            </a:r>
            <a:r>
              <a:rPr lang="en" sz="1500" b="1" dirty="0"/>
              <a:t>Soil type,</a:t>
            </a:r>
            <a:r>
              <a:rPr lang="en" dirty="0"/>
              <a:t> total has 40 types:</a:t>
            </a:r>
            <a:endParaRPr dirty="0"/>
          </a:p>
          <a:p>
            <a:pPr marL="0" lvl="0" indent="0" algn="l" rtl="0">
              <a:spcBef>
                <a:spcPts val="0"/>
              </a:spcBef>
              <a:spcAft>
                <a:spcPts val="0"/>
              </a:spcAft>
              <a:buNone/>
            </a:pPr>
            <a:r>
              <a:rPr lang="en" dirty="0"/>
              <a:t>Here we just list 5 of them:</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Cathedral family   :  Rock outcrop complex, extremely stony  	   </a:t>
            </a:r>
            <a:endParaRPr dirty="0"/>
          </a:p>
          <a:p>
            <a:pPr marL="457200" lvl="0" indent="-298450" algn="l" rtl="0">
              <a:spcBef>
                <a:spcPts val="0"/>
              </a:spcBef>
              <a:spcAft>
                <a:spcPts val="0"/>
              </a:spcAft>
              <a:buSzPts val="1100"/>
              <a:buAutoNum type="arabicPeriod"/>
            </a:pPr>
            <a:r>
              <a:rPr lang="en" dirty="0" err="1"/>
              <a:t>Vanet</a:t>
            </a:r>
            <a:r>
              <a:rPr lang="en" dirty="0"/>
              <a:t> 	                    :  </a:t>
            </a:r>
            <a:r>
              <a:rPr lang="en" dirty="0" err="1"/>
              <a:t>Ratake</a:t>
            </a:r>
            <a:r>
              <a:rPr lang="en" dirty="0"/>
              <a:t> families complex, very stony.	</a:t>
            </a:r>
            <a:endParaRPr dirty="0"/>
          </a:p>
          <a:p>
            <a:pPr marL="457200" lvl="0" indent="-298450" algn="l" rtl="0">
              <a:spcBef>
                <a:spcPts val="0"/>
              </a:spcBef>
              <a:spcAft>
                <a:spcPts val="0"/>
              </a:spcAft>
              <a:buSzPts val="1100"/>
              <a:buAutoNum type="arabicPeriod"/>
            </a:pPr>
            <a:r>
              <a:rPr lang="en" dirty="0" err="1"/>
              <a:t>Haploborolis</a:t>
            </a:r>
            <a:r>
              <a:rPr lang="en" dirty="0"/>
              <a:t>          :  Rock outcrop complex, rubbly.</a:t>
            </a:r>
            <a:endParaRPr dirty="0"/>
          </a:p>
          <a:p>
            <a:pPr marL="457200" lvl="0" indent="-298450" algn="l" rtl="0">
              <a:spcBef>
                <a:spcPts val="0"/>
              </a:spcBef>
              <a:spcAft>
                <a:spcPts val="0"/>
              </a:spcAft>
              <a:buSzPts val="1100"/>
              <a:buAutoNum type="arabicPeriod"/>
            </a:pPr>
            <a:r>
              <a:rPr lang="en" dirty="0" err="1"/>
              <a:t>Ratake</a:t>
            </a:r>
            <a:r>
              <a:rPr lang="en" dirty="0"/>
              <a:t> family         :  Rock outcrop complex, rubbly.</a:t>
            </a:r>
            <a:endParaRPr dirty="0"/>
          </a:p>
          <a:p>
            <a:pPr marL="457200" lvl="0" indent="-298450" algn="l" rtl="0">
              <a:spcBef>
                <a:spcPts val="0"/>
              </a:spcBef>
              <a:spcAft>
                <a:spcPts val="0"/>
              </a:spcAft>
              <a:buSzPts val="1100"/>
              <a:buAutoNum type="arabicPeriod"/>
            </a:pPr>
            <a:r>
              <a:rPr lang="en" dirty="0" err="1"/>
              <a:t>Vanet</a:t>
            </a:r>
            <a:r>
              <a:rPr lang="en" dirty="0"/>
              <a:t> family          :  Rock outcrop complex, rubbly. </a:t>
            </a:r>
            <a:endParaRPr dirty="0"/>
          </a:p>
          <a:p>
            <a:pPr marL="0" lvl="0" indent="0" algn="l" rtl="0">
              <a:spcBef>
                <a:spcPts val="0"/>
              </a:spcBef>
              <a:spcAft>
                <a:spcPts val="0"/>
              </a:spcAft>
              <a:buNone/>
            </a:pPr>
            <a:r>
              <a:rPr lang="en" dirty="0"/>
              <a:t>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7"/>
          <p:cNvSpPr txBox="1">
            <a:spLocks noGrp="1"/>
          </p:cNvSpPr>
          <p:nvPr>
            <p:ph type="title" idx="2"/>
          </p:nvPr>
        </p:nvSpPr>
        <p:spPr>
          <a:xfrm>
            <a:off x="1489925" y="1220125"/>
            <a:ext cx="12930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68" name="Google Shape;568;p37"/>
          <p:cNvSpPr txBox="1">
            <a:spLocks noGrp="1"/>
          </p:cNvSpPr>
          <p:nvPr>
            <p:ph type="title"/>
          </p:nvPr>
        </p:nvSpPr>
        <p:spPr>
          <a:xfrm>
            <a:off x="995875" y="2589025"/>
            <a:ext cx="3947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PROCESSING</a:t>
            </a:r>
            <a:endParaRPr/>
          </a:p>
        </p:txBody>
      </p:sp>
      <p:sp>
        <p:nvSpPr>
          <p:cNvPr id="569" name="Google Shape;569;p37"/>
          <p:cNvSpPr txBox="1">
            <a:spLocks noGrp="1"/>
          </p:cNvSpPr>
          <p:nvPr>
            <p:ph type="subTitle" idx="1"/>
          </p:nvPr>
        </p:nvSpPr>
        <p:spPr>
          <a:xfrm>
            <a:off x="995875" y="3205500"/>
            <a:ext cx="358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 the pipeline for Classification</a:t>
            </a:r>
            <a:endParaRPr/>
          </a:p>
          <a:p>
            <a:pPr marL="0" lvl="0" indent="0" algn="l" rtl="0">
              <a:spcBef>
                <a:spcPts val="1600"/>
              </a:spcBef>
              <a:spcAft>
                <a:spcPts val="1600"/>
              </a:spcAft>
              <a:buNone/>
            </a:pPr>
            <a:endParaRPr/>
          </a:p>
        </p:txBody>
      </p:sp>
      <p:grpSp>
        <p:nvGrpSpPr>
          <p:cNvPr id="570" name="Google Shape;570;p37"/>
          <p:cNvGrpSpPr/>
          <p:nvPr/>
        </p:nvGrpSpPr>
        <p:grpSpPr>
          <a:xfrm>
            <a:off x="4584851" y="798716"/>
            <a:ext cx="3692747" cy="3689803"/>
            <a:chOff x="1736800" y="621675"/>
            <a:chExt cx="4451775" cy="4448225"/>
          </a:xfrm>
        </p:grpSpPr>
        <p:sp>
          <p:nvSpPr>
            <p:cNvPr id="571" name="Google Shape;571;p37"/>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37"/>
          <p:cNvGrpSpPr/>
          <p:nvPr/>
        </p:nvGrpSpPr>
        <p:grpSpPr>
          <a:xfrm flipH="1">
            <a:off x="1608664" y="2454243"/>
            <a:ext cx="446222" cy="77476"/>
            <a:chOff x="6146875" y="1767300"/>
            <a:chExt cx="331025" cy="57475"/>
          </a:xfrm>
        </p:grpSpPr>
        <p:sp>
          <p:nvSpPr>
            <p:cNvPr id="605" name="Google Shape;605;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Pipeline of Data Preprocessing for Classification</a:t>
            </a:r>
            <a:endParaRPr/>
          </a:p>
          <a:p>
            <a:pPr marL="0" lvl="0" indent="0" algn="l" rtl="0">
              <a:spcBef>
                <a:spcPts val="0"/>
              </a:spcBef>
              <a:spcAft>
                <a:spcPts val="0"/>
              </a:spcAft>
              <a:buNone/>
            </a:pPr>
            <a:endParaRPr/>
          </a:p>
        </p:txBody>
      </p:sp>
      <p:sp>
        <p:nvSpPr>
          <p:cNvPr id="613" name="Google Shape;613;p38"/>
          <p:cNvSpPr txBox="1">
            <a:spLocks noGrp="1"/>
          </p:cNvSpPr>
          <p:nvPr>
            <p:ph type="subTitle" idx="1"/>
          </p:nvPr>
        </p:nvSpPr>
        <p:spPr>
          <a:xfrm>
            <a:off x="240600" y="1440375"/>
            <a:ext cx="4231800" cy="11094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Training Set: 15,120 observations, contains both features and the Cover Type (56 columns)</a:t>
            </a:r>
            <a:endParaRPr>
              <a:latin typeface="EB Garamond"/>
              <a:ea typeface="EB Garamond"/>
              <a:cs typeface="EB Garamond"/>
              <a:sym typeface="EB Garamond"/>
            </a:endParaRPr>
          </a:p>
          <a:p>
            <a:pPr marL="0" lvl="0" indent="0" algn="ctr" rtl="0">
              <a:spcBef>
                <a:spcPts val="0"/>
              </a:spcBef>
              <a:spcAft>
                <a:spcPts val="0"/>
              </a:spcAft>
              <a:buNone/>
            </a:pPr>
            <a:r>
              <a:rPr lang="en">
                <a:latin typeface="EB Garamond"/>
                <a:ea typeface="EB Garamond"/>
                <a:cs typeface="EB Garamond"/>
                <a:sym typeface="EB Garamond"/>
              </a:rPr>
              <a:t>Testing set: 565,892 observations, contains only the features (55 columns)</a:t>
            </a:r>
            <a:endParaRPr>
              <a:latin typeface="EB Garamond"/>
              <a:ea typeface="EB Garamond"/>
              <a:cs typeface="EB Garamond"/>
              <a:sym typeface="EB Garamond"/>
            </a:endParaRPr>
          </a:p>
          <a:p>
            <a:pPr marL="0" lvl="0" indent="0" algn="ctr" rtl="0">
              <a:spcBef>
                <a:spcPts val="0"/>
              </a:spcBef>
              <a:spcAft>
                <a:spcPts val="0"/>
              </a:spcAft>
              <a:buNone/>
            </a:pPr>
            <a:endParaRPr/>
          </a:p>
        </p:txBody>
      </p:sp>
      <p:sp>
        <p:nvSpPr>
          <p:cNvPr id="614" name="Google Shape;614;p38"/>
          <p:cNvSpPr txBox="1">
            <a:spLocks noGrp="1"/>
          </p:cNvSpPr>
          <p:nvPr>
            <p:ph type="subTitle" idx="2"/>
          </p:nvPr>
        </p:nvSpPr>
        <p:spPr>
          <a:xfrm>
            <a:off x="5203300" y="1543238"/>
            <a:ext cx="3402300" cy="826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Divide the training data into 80% training (12,096 observations) and 20% validation (3,024 observations)</a:t>
            </a:r>
            <a:endParaRPr>
              <a:latin typeface="EB Garamond"/>
              <a:ea typeface="EB Garamond"/>
              <a:cs typeface="EB Garamond"/>
              <a:sym typeface="EB Garamond"/>
            </a:endParaRPr>
          </a:p>
          <a:p>
            <a:pPr marL="0" lvl="0" indent="0" algn="ctr" rtl="0">
              <a:spcBef>
                <a:spcPts val="0"/>
              </a:spcBef>
              <a:spcAft>
                <a:spcPts val="0"/>
              </a:spcAft>
              <a:buNone/>
            </a:pPr>
            <a:endParaRPr>
              <a:latin typeface="EB Garamond"/>
              <a:ea typeface="EB Garamond"/>
              <a:cs typeface="EB Garamond"/>
              <a:sym typeface="EB Garamond"/>
            </a:endParaRPr>
          </a:p>
        </p:txBody>
      </p:sp>
      <p:sp>
        <p:nvSpPr>
          <p:cNvPr id="615" name="Google Shape;615;p38"/>
          <p:cNvSpPr txBox="1">
            <a:spLocks noGrp="1"/>
          </p:cNvSpPr>
          <p:nvPr>
            <p:ph type="title" idx="3"/>
          </p:nvPr>
        </p:nvSpPr>
        <p:spPr>
          <a:xfrm>
            <a:off x="2064500" y="404855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Handling identifiers</a:t>
            </a:r>
            <a:endParaRPr/>
          </a:p>
        </p:txBody>
      </p:sp>
      <p:sp>
        <p:nvSpPr>
          <p:cNvPr id="616" name="Google Shape;616;p38"/>
          <p:cNvSpPr txBox="1">
            <a:spLocks noGrp="1"/>
          </p:cNvSpPr>
          <p:nvPr>
            <p:ph type="title" idx="5"/>
          </p:nvPr>
        </p:nvSpPr>
        <p:spPr>
          <a:xfrm>
            <a:off x="964650" y="2391175"/>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Loading the data</a:t>
            </a:r>
            <a:endParaRPr/>
          </a:p>
          <a:p>
            <a:pPr marL="0" lvl="0" indent="0" algn="ctr" rtl="0">
              <a:spcBef>
                <a:spcPts val="0"/>
              </a:spcBef>
              <a:spcAft>
                <a:spcPts val="0"/>
              </a:spcAft>
              <a:buNone/>
            </a:pPr>
            <a:endParaRPr/>
          </a:p>
        </p:txBody>
      </p:sp>
      <p:sp>
        <p:nvSpPr>
          <p:cNvPr id="617" name="Google Shape;617;p38"/>
          <p:cNvSpPr txBox="1">
            <a:spLocks noGrp="1"/>
          </p:cNvSpPr>
          <p:nvPr>
            <p:ph type="title" idx="6"/>
          </p:nvPr>
        </p:nvSpPr>
        <p:spPr>
          <a:xfrm>
            <a:off x="5600800" y="2220725"/>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Splitting the data</a:t>
            </a:r>
            <a:endParaRPr/>
          </a:p>
        </p:txBody>
      </p:sp>
      <p:sp>
        <p:nvSpPr>
          <p:cNvPr id="618" name="Google Shape;618;p38"/>
          <p:cNvSpPr txBox="1">
            <a:spLocks noGrp="1"/>
          </p:cNvSpPr>
          <p:nvPr>
            <p:ph type="subTitle" idx="7"/>
          </p:nvPr>
        </p:nvSpPr>
        <p:spPr>
          <a:xfrm>
            <a:off x="2007650" y="3426675"/>
            <a:ext cx="2721000" cy="57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Removing Identifiers in training, validation, and test set</a:t>
            </a:r>
            <a:endParaRPr>
              <a:latin typeface="EB Garamond"/>
              <a:ea typeface="EB Garamond"/>
              <a:cs typeface="EB Garamond"/>
              <a:sym typeface="EB Garamond"/>
            </a:endParaRPr>
          </a:p>
        </p:txBody>
      </p:sp>
      <p:sp>
        <p:nvSpPr>
          <p:cNvPr id="619" name="Google Shape;619;p38"/>
          <p:cNvSpPr txBox="1">
            <a:spLocks noGrp="1"/>
          </p:cNvSpPr>
          <p:nvPr>
            <p:ph type="title" idx="8"/>
          </p:nvPr>
        </p:nvSpPr>
        <p:spPr>
          <a:xfrm>
            <a:off x="5521750" y="4048550"/>
            <a:ext cx="29589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Handling Uncommon features</a:t>
            </a:r>
            <a:endParaRPr/>
          </a:p>
        </p:txBody>
      </p:sp>
      <p:sp>
        <p:nvSpPr>
          <p:cNvPr id="620" name="Google Shape;620;p38"/>
          <p:cNvSpPr txBox="1">
            <a:spLocks noGrp="1"/>
          </p:cNvSpPr>
          <p:nvPr>
            <p:ph type="subTitle" idx="2"/>
          </p:nvPr>
        </p:nvSpPr>
        <p:spPr>
          <a:xfrm>
            <a:off x="5794300" y="3570075"/>
            <a:ext cx="2413800" cy="42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latin typeface="EB Garamond"/>
                <a:ea typeface="EB Garamond"/>
                <a:cs typeface="EB Garamond"/>
                <a:sym typeface="EB Garamond"/>
              </a:rPr>
              <a:t>No uncommon feature in training, validation, and test set</a:t>
            </a:r>
            <a:endParaRPr>
              <a:latin typeface="EB Garamond"/>
              <a:ea typeface="EB Garamond"/>
              <a:cs typeface="EB Garamond"/>
              <a:sym typeface="EB Garamond"/>
            </a:endParaRPr>
          </a:p>
        </p:txBody>
      </p:sp>
      <p:sp>
        <p:nvSpPr>
          <p:cNvPr id="621" name="Google Shape;621;p38"/>
          <p:cNvSpPr/>
          <p:nvPr/>
        </p:nvSpPr>
        <p:spPr>
          <a:xfrm>
            <a:off x="4671800" y="1727425"/>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rot="10800000">
            <a:off x="5003900" y="3727863"/>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rot="5400000">
            <a:off x="7004375" y="3083563"/>
            <a:ext cx="332100" cy="271500"/>
          </a:xfrm>
          <a:prstGeom prst="stripedRightArrow">
            <a:avLst>
              <a:gd name="adj1" fmla="val 19982"/>
              <a:gd name="adj2" fmla="val 50000"/>
            </a:avLst>
          </a:prstGeom>
          <a:solidFill>
            <a:schemeClr val="accent3"/>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nvironmental Consulting by Slidesgo">
  <a:themeElements>
    <a:clrScheme name="Simple Light">
      <a:dk1>
        <a:srgbClr val="083603"/>
      </a:dk1>
      <a:lt1>
        <a:srgbClr val="FFFFFF"/>
      </a:lt1>
      <a:dk2>
        <a:srgbClr val="B6D7A8"/>
      </a:dk2>
      <a:lt2>
        <a:srgbClr val="7DBD61"/>
      </a:lt2>
      <a:accent1>
        <a:srgbClr val="E6B8AF"/>
      </a:accent1>
      <a:accent2>
        <a:srgbClr val="F9CB9C"/>
      </a:accent2>
      <a:accent3>
        <a:srgbClr val="F6B26B"/>
      </a:accent3>
      <a:accent4>
        <a:srgbClr val="E69138"/>
      </a:accent4>
      <a:accent5>
        <a:srgbClr val="083603"/>
      </a:accent5>
      <a:accent6>
        <a:srgbClr val="083603"/>
      </a:accent6>
      <a:hlink>
        <a:srgbClr val="083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791</Words>
  <Application>Microsoft Macintosh PowerPoint</Application>
  <PresentationFormat>On-screen Show (16:9)</PresentationFormat>
  <Paragraphs>168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Open Sans</vt:lpstr>
      <vt:lpstr>Arial</vt:lpstr>
      <vt:lpstr>EB Garamond</vt:lpstr>
      <vt:lpstr>Courier New</vt:lpstr>
      <vt:lpstr>Oswald</vt:lpstr>
      <vt:lpstr>Roboto</vt:lpstr>
      <vt:lpstr>Calibri</vt:lpstr>
      <vt:lpstr>Environmental Consulting by Slidesgo</vt:lpstr>
      <vt:lpstr>Forest Cover Type Prediction</vt:lpstr>
      <vt:lpstr>INTRODUCTION</vt:lpstr>
      <vt:lpstr>01</vt:lpstr>
      <vt:lpstr>Experiment Objective</vt:lpstr>
      <vt:lpstr>Introduction </vt:lpstr>
      <vt:lpstr>Introduction </vt:lpstr>
      <vt:lpstr>Introduction</vt:lpstr>
      <vt:lpstr>02</vt:lpstr>
      <vt:lpstr>The Pipeline of Data Preprocessing for Classification </vt:lpstr>
      <vt:lpstr>The Pipeline of Data Preprocessing for Classification </vt:lpstr>
      <vt:lpstr>03</vt:lpstr>
      <vt:lpstr>Model Selection Pipeline</vt:lpstr>
      <vt:lpstr>Classifiers </vt:lpstr>
      <vt:lpstr>PowerPoint Presentation</vt:lpstr>
      <vt:lpstr>Hyperparameters</vt:lpstr>
      <vt:lpstr>Results</vt:lpstr>
      <vt:lpstr>BEST MODEL ANALYSIS</vt:lpstr>
      <vt:lpstr>04</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Type Prediction</dc:title>
  <cp:lastModifiedBy>Liu, Rayna</cp:lastModifiedBy>
  <cp:revision>1</cp:revision>
  <dcterms:modified xsi:type="dcterms:W3CDTF">2021-12-06T06:21:48Z</dcterms:modified>
</cp:coreProperties>
</file>